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>
        <p:scale>
          <a:sx n="46" d="100"/>
          <a:sy n="46" d="100"/>
        </p:scale>
        <p:origin x="-1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53560-503F-473C-8205-C563CB0DC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85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CE583-91AC-45EA-8E55-05480E4FD181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4B7EE-B2BB-484A-8B3D-8427B0DEA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61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FD7C-D07B-494F-906B-3A7FEAEEDA22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0D09-92F7-460C-9CD4-A91000238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FD7C-D07B-494F-906B-3A7FEAEEDA22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0D09-92F7-460C-9CD4-A91000238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FD7C-D07B-494F-906B-3A7FEAEEDA22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0D09-92F7-460C-9CD4-A91000238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FD7C-D07B-494F-906B-3A7FEAEEDA22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0D09-92F7-460C-9CD4-A91000238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FD7C-D07B-494F-906B-3A7FEAEEDA22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0D09-92F7-460C-9CD4-A91000238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FD7C-D07B-494F-906B-3A7FEAEEDA22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0D09-92F7-460C-9CD4-A91000238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FD7C-D07B-494F-906B-3A7FEAEEDA22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0D09-92F7-460C-9CD4-A91000238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FD7C-D07B-494F-906B-3A7FEAEEDA22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0D09-92F7-460C-9CD4-A91000238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FD7C-D07B-494F-906B-3A7FEAEEDA22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0D09-92F7-460C-9CD4-A91000238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FD7C-D07B-494F-906B-3A7FEAEEDA22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0D09-92F7-460C-9CD4-A91000238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FD7C-D07B-494F-906B-3A7FEAEEDA22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5B2F0D09-92F7-460C-9CD4-A91000238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86FD7C-D07B-494F-906B-3A7FEAEEDA22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2F0D09-92F7-460C-9CD4-A910002388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Recognizing When a Student Needs More than Academic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7"/>
            <a:ext cx="7854696" cy="27150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…And what to do about it!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Karen </a:t>
            </a:r>
            <a:r>
              <a:rPr lang="en-US" dirty="0" err="1" smtClean="0"/>
              <a:t>Ela</a:t>
            </a:r>
            <a:r>
              <a:rPr lang="en-US" dirty="0" smtClean="0"/>
              <a:t> Kenny, MSW, LICSW</a:t>
            </a:r>
          </a:p>
          <a:p>
            <a:pPr algn="l"/>
            <a:r>
              <a:rPr lang="en-US" dirty="0" smtClean="0"/>
              <a:t>Director, Counseling Center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Kristina Wilson, MSW, LICSW</a:t>
            </a:r>
          </a:p>
          <a:p>
            <a:pPr algn="l"/>
            <a:r>
              <a:rPr lang="en-US" dirty="0" smtClean="0"/>
              <a:t>Counselor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2010/2011 Counseling Statistics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228 students seen</a:t>
            </a:r>
          </a:p>
          <a:p>
            <a:pPr lvl="2"/>
            <a:r>
              <a:rPr lang="en-US" dirty="0" smtClean="0"/>
              <a:t>156 females,  67 males</a:t>
            </a:r>
          </a:p>
          <a:p>
            <a:pPr lvl="2"/>
            <a:r>
              <a:rPr lang="en-US" dirty="0" smtClean="0"/>
              <a:t>65 freshmen, 55 sophomores,  60 juniors, 43 seniors </a:t>
            </a:r>
          </a:p>
          <a:p>
            <a:endParaRPr lang="en-US" dirty="0" smtClean="0"/>
          </a:p>
          <a:p>
            <a:r>
              <a:rPr lang="en-US" dirty="0" smtClean="0"/>
              <a:t>Issues </a:t>
            </a:r>
          </a:p>
          <a:p>
            <a:pPr lvl="1"/>
            <a:r>
              <a:rPr lang="en-US" dirty="0" smtClean="0"/>
              <a:t>Depression/Anxiety  (85)</a:t>
            </a:r>
          </a:p>
          <a:p>
            <a:pPr lvl="1"/>
            <a:r>
              <a:rPr lang="en-US" dirty="0" smtClean="0"/>
              <a:t>Stress (28)</a:t>
            </a:r>
          </a:p>
          <a:p>
            <a:pPr lvl="1"/>
            <a:r>
              <a:rPr lang="en-US" dirty="0" smtClean="0"/>
              <a:t>Relationship difficulties (28)</a:t>
            </a:r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Referral Sources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Self (98)</a:t>
            </a:r>
          </a:p>
          <a:p>
            <a:pPr lvl="3"/>
            <a:r>
              <a:rPr lang="en-US" dirty="0" smtClean="0"/>
              <a:t>Friends (22)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DOS (37)</a:t>
            </a:r>
          </a:p>
          <a:p>
            <a:pPr lvl="3"/>
            <a:r>
              <a:rPr lang="en-US" dirty="0" smtClean="0"/>
              <a:t>Res Life (13)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Health Services (37)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Parents (19)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Professors (3)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Crisis Management </a:t>
            </a:r>
          </a:p>
          <a:p>
            <a:pPr lvl="1"/>
            <a:r>
              <a:rPr lang="en-US" dirty="0" smtClean="0"/>
              <a:t>115 urgent, same day visits</a:t>
            </a:r>
          </a:p>
          <a:p>
            <a:pPr lvl="1"/>
            <a:r>
              <a:rPr lang="en-US" dirty="0" smtClean="0"/>
              <a:t>11 Psychiatric medical absences</a:t>
            </a:r>
          </a:p>
          <a:p>
            <a:pPr lvl="1"/>
            <a:r>
              <a:rPr lang="en-US" dirty="0" smtClean="0"/>
              <a:t>3 psychiatric hospitalization</a:t>
            </a:r>
          </a:p>
          <a:p>
            <a:endParaRPr lang="en-US" dirty="0" smtClean="0"/>
          </a:p>
          <a:p>
            <a:r>
              <a:rPr lang="en-US" dirty="0" smtClean="0"/>
              <a:t>Brief Intervention Model</a:t>
            </a:r>
          </a:p>
          <a:p>
            <a:pPr lvl="1"/>
            <a:r>
              <a:rPr lang="en-US" dirty="0" smtClean="0"/>
              <a:t>Counseling visits range from 1-17, average of 4</a:t>
            </a:r>
          </a:p>
          <a:p>
            <a:pPr lvl="1"/>
            <a:r>
              <a:rPr lang="en-US" dirty="0" smtClean="0"/>
              <a:t>BASICS – 2 session  alcohol assessment/intervention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has the student population changed?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Advancement of psychiatric medication</a:t>
            </a:r>
          </a:p>
          <a:p>
            <a:pPr lvl="1"/>
            <a:r>
              <a:rPr lang="en-US" dirty="0" smtClean="0"/>
              <a:t>Recent study by the American College Counseling Association:  44% of students in counseling have severe psychological disorders and 24% are on psychiatric medication.  This is a 16% increase from 2000.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Helicopter parents</a:t>
            </a:r>
          </a:p>
          <a:p>
            <a:pPr lvl="1"/>
            <a:r>
              <a:rPr lang="en-US" dirty="0" smtClean="0"/>
              <a:t>Well-meaning but over involved parents undermine the student’s ability to develop resiliency which will aid them in managing the stress of college life.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Skills necessary to </a:t>
            </a:r>
            <a:r>
              <a:rPr lang="en-US" smtClean="0"/>
              <a:t>build resiliency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dirty="0" smtClean="0"/>
              <a:t>Contemplation</a:t>
            </a:r>
          </a:p>
          <a:p>
            <a:pPr lvl="1"/>
            <a:r>
              <a:rPr lang="en-US" dirty="0" smtClean="0"/>
              <a:t>Quiet opportunity in their schedule to reflect</a:t>
            </a:r>
          </a:p>
          <a:p>
            <a:r>
              <a:rPr lang="en-US" dirty="0" smtClean="0"/>
              <a:t>Regulate emotions</a:t>
            </a:r>
          </a:p>
          <a:p>
            <a:pPr lvl="1"/>
            <a:r>
              <a:rPr lang="en-US" dirty="0" smtClean="0"/>
              <a:t>Tolerance of unpleasant emotions</a:t>
            </a:r>
          </a:p>
          <a:p>
            <a:r>
              <a:rPr lang="en-US" dirty="0" smtClean="0"/>
              <a:t>Delay gratification</a:t>
            </a:r>
          </a:p>
          <a:p>
            <a:pPr lvl="1"/>
            <a:r>
              <a:rPr lang="en-US" dirty="0" smtClean="0"/>
              <a:t>Develop inner gratification</a:t>
            </a:r>
          </a:p>
          <a:p>
            <a:r>
              <a:rPr lang="en-US" dirty="0" smtClean="0"/>
              <a:t>Healthy competition</a:t>
            </a:r>
          </a:p>
          <a:p>
            <a:pPr lvl="1"/>
            <a:r>
              <a:rPr lang="en-US" dirty="0" smtClean="0"/>
              <a:t>Move to peak performance, challenge to find capabilities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likely to notice?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Weepiness/crying on more than one occasion</a:t>
            </a:r>
          </a:p>
          <a:p>
            <a:r>
              <a:rPr lang="en-US" dirty="0" smtClean="0"/>
              <a:t>Looking unkempt with poor personal hygiene</a:t>
            </a:r>
          </a:p>
          <a:p>
            <a:r>
              <a:rPr lang="en-US" dirty="0" smtClean="0"/>
              <a:t>Minimal interaction with peers</a:t>
            </a:r>
          </a:p>
          <a:p>
            <a:r>
              <a:rPr lang="en-US" dirty="0" smtClean="0"/>
              <a:t>Poor eye contact</a:t>
            </a:r>
          </a:p>
          <a:p>
            <a:r>
              <a:rPr lang="en-US" dirty="0" smtClean="0"/>
              <a:t>Boisterous and bizarre conversation</a:t>
            </a:r>
          </a:p>
          <a:p>
            <a:r>
              <a:rPr lang="en-US" dirty="0" smtClean="0"/>
              <a:t>Continued failure after  attempts to support the student academically</a:t>
            </a:r>
          </a:p>
          <a:p>
            <a:r>
              <a:rPr lang="en-US" dirty="0" smtClean="0"/>
              <a:t>“You’re the only one who understands me, can help me”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to respond/suggest 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Straightforward approach is best</a:t>
            </a:r>
          </a:p>
          <a:p>
            <a:pPr lvl="1"/>
            <a:r>
              <a:rPr lang="en-US" dirty="0" smtClean="0"/>
              <a:t>“I’ve noticed you’ve been struggling with…”</a:t>
            </a:r>
          </a:p>
          <a:p>
            <a:endParaRPr lang="en-US" dirty="0" smtClean="0"/>
          </a:p>
          <a:p>
            <a:r>
              <a:rPr lang="en-US" dirty="0" smtClean="0"/>
              <a:t>Hearing your concern is powerful</a:t>
            </a:r>
          </a:p>
          <a:p>
            <a:pPr lvl="1"/>
            <a:r>
              <a:rPr lang="en-US" dirty="0" smtClean="0"/>
              <a:t>“I’m worried about you”  </a:t>
            </a:r>
          </a:p>
          <a:p>
            <a:endParaRPr lang="en-US" dirty="0" smtClean="0"/>
          </a:p>
          <a:p>
            <a:r>
              <a:rPr lang="en-US" dirty="0" smtClean="0"/>
              <a:t>Explain Counseling Center as “someone is there to help talk with you and figure things out”</a:t>
            </a:r>
          </a:p>
          <a:p>
            <a:endParaRPr lang="en-US" dirty="0" smtClean="0"/>
          </a:p>
          <a:p>
            <a:r>
              <a:rPr lang="en-US" dirty="0" smtClean="0"/>
              <a:t>Offer to walk them over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Support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Presentations for RA staff regarding issues around:</a:t>
            </a:r>
          </a:p>
          <a:p>
            <a:pPr lvl="2"/>
            <a:r>
              <a:rPr lang="en-US" dirty="0" smtClean="0"/>
              <a:t>Eating disorder</a:t>
            </a:r>
          </a:p>
          <a:p>
            <a:pPr lvl="2"/>
            <a:r>
              <a:rPr lang="en-US" dirty="0" smtClean="0"/>
              <a:t>Sexual Assault</a:t>
            </a:r>
          </a:p>
          <a:p>
            <a:pPr lvl="2"/>
            <a:r>
              <a:rPr lang="en-US" dirty="0" smtClean="0"/>
              <a:t>Stress management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Test Anxiety presentation</a:t>
            </a:r>
          </a:p>
          <a:p>
            <a:r>
              <a:rPr lang="en-US" dirty="0" smtClean="0"/>
              <a:t>Sexual Assault prevention talks with freshmen</a:t>
            </a:r>
          </a:p>
          <a:p>
            <a:r>
              <a:rPr lang="en-US" dirty="0" smtClean="0"/>
              <a:t>Presentation to EMS regarding psych issues</a:t>
            </a:r>
          </a:p>
          <a:p>
            <a:r>
              <a:rPr lang="en-US" dirty="0" smtClean="0"/>
              <a:t>Attend Support Net</a:t>
            </a:r>
          </a:p>
          <a:p>
            <a:r>
              <a:rPr lang="en-US" dirty="0" smtClean="0"/>
              <a:t>Consultation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385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Recognizing When a Student Needs More than Academic Support</vt:lpstr>
      <vt:lpstr>2010/2011 Counseling Statistics</vt:lpstr>
      <vt:lpstr>Referral Sources</vt:lpstr>
      <vt:lpstr>What we do</vt:lpstr>
      <vt:lpstr>How has the student population changed?</vt:lpstr>
      <vt:lpstr>Skills necessary to build resiliency</vt:lpstr>
      <vt:lpstr>What are you likely to notice?</vt:lpstr>
      <vt:lpstr>How to respond/suggest counseling</vt:lpstr>
      <vt:lpstr>Other Support Services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Recognizing When a Student Needs More than Academic Support</dc:title>
  <dc:creator>karen kenny</dc:creator>
  <cp:lastModifiedBy>denreagan</cp:lastModifiedBy>
  <cp:revision>22</cp:revision>
  <dcterms:created xsi:type="dcterms:W3CDTF">2011-08-16T20:53:06Z</dcterms:created>
  <dcterms:modified xsi:type="dcterms:W3CDTF">2011-10-25T18:04:02Z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