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60" r:id="rId4"/>
    <p:sldId id="259" r:id="rId5"/>
    <p:sldId id="282" r:id="rId6"/>
    <p:sldId id="269" r:id="rId7"/>
    <p:sldId id="281" r:id="rId8"/>
    <p:sldId id="262" r:id="rId9"/>
    <p:sldId id="277" r:id="rId10"/>
    <p:sldId id="272" r:id="rId11"/>
    <p:sldId id="278" r:id="rId12"/>
    <p:sldId id="273" r:id="rId13"/>
    <p:sldId id="280" r:id="rId14"/>
    <p:sldId id="268" r:id="rId15"/>
    <p:sldId id="284" r:id="rId16"/>
    <p:sldId id="279" r:id="rId17"/>
    <p:sldId id="285" r:id="rId18"/>
    <p:sldId id="283" r:id="rId19"/>
    <p:sldId id="286" r:id="rId20"/>
    <p:sldId id="258"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Calibri" pitchFamily="34" charset="0"/>
        <a:ea typeface="宋体" charset="-122"/>
        <a:cs typeface="+mn-cs"/>
      </a:defRPr>
    </a:lvl1pPr>
    <a:lvl2pPr marL="457200" algn="l" rtl="0" fontAlgn="base">
      <a:spcBef>
        <a:spcPct val="0"/>
      </a:spcBef>
      <a:spcAft>
        <a:spcPct val="0"/>
      </a:spcAft>
      <a:defRPr kern="1200">
        <a:solidFill>
          <a:schemeClr val="tx1"/>
        </a:solidFill>
        <a:latin typeface="Calibri" pitchFamily="34" charset="0"/>
        <a:ea typeface="宋体" charset="-122"/>
        <a:cs typeface="+mn-cs"/>
      </a:defRPr>
    </a:lvl2pPr>
    <a:lvl3pPr marL="914400" algn="l" rtl="0" fontAlgn="base">
      <a:spcBef>
        <a:spcPct val="0"/>
      </a:spcBef>
      <a:spcAft>
        <a:spcPct val="0"/>
      </a:spcAft>
      <a:defRPr kern="1200">
        <a:solidFill>
          <a:schemeClr val="tx1"/>
        </a:solidFill>
        <a:latin typeface="Calibri" pitchFamily="34" charset="0"/>
        <a:ea typeface="宋体" charset="-122"/>
        <a:cs typeface="+mn-cs"/>
      </a:defRPr>
    </a:lvl3pPr>
    <a:lvl4pPr marL="1371600" algn="l" rtl="0" fontAlgn="base">
      <a:spcBef>
        <a:spcPct val="0"/>
      </a:spcBef>
      <a:spcAft>
        <a:spcPct val="0"/>
      </a:spcAft>
      <a:defRPr kern="1200">
        <a:solidFill>
          <a:schemeClr val="tx1"/>
        </a:solidFill>
        <a:latin typeface="Calibri" pitchFamily="34" charset="0"/>
        <a:ea typeface="宋体" charset="-122"/>
        <a:cs typeface="+mn-cs"/>
      </a:defRPr>
    </a:lvl4pPr>
    <a:lvl5pPr marL="1828800" algn="l" rtl="0" fontAlgn="base">
      <a:spcBef>
        <a:spcPct val="0"/>
      </a:spcBef>
      <a:spcAft>
        <a:spcPct val="0"/>
      </a:spcAft>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76" d="100"/>
          <a:sy n="76" d="100"/>
        </p:scale>
        <p:origin x="-1188" y="20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0FABB9-4B0B-4970-A614-9E87C4AD7292}" type="datetimeFigureOut">
              <a:rPr lang="en-US" smtClean="0"/>
              <a:t>10/23/2012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861FDF-18C0-4990-B4B9-5BBCE43BD69B}" type="slidenum">
              <a:rPr lang="en-US" smtClean="0"/>
              <a:t>‹#›</a:t>
            </a:fld>
            <a:endParaRPr lang="en-US"/>
          </a:p>
        </p:txBody>
      </p:sp>
    </p:spTree>
    <p:extLst>
      <p:ext uri="{BB962C8B-B14F-4D97-AF65-F5344CB8AC3E}">
        <p14:creationId xmlns:p14="http://schemas.microsoft.com/office/powerpoint/2010/main" val="2591024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861FDF-18C0-4990-B4B9-5BBCE43BD69B}" type="slidenum">
              <a:rPr lang="en-US" smtClean="0"/>
              <a:t>8</a:t>
            </a:fld>
            <a:endParaRPr lang="en-US"/>
          </a:p>
        </p:txBody>
      </p:sp>
    </p:spTree>
    <p:extLst>
      <p:ext uri="{BB962C8B-B14F-4D97-AF65-F5344CB8AC3E}">
        <p14:creationId xmlns:p14="http://schemas.microsoft.com/office/powerpoint/2010/main" val="2868791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zh-CN" smtClean="0"/>
              <a:t>Click to edit Master title style</a:t>
            </a:r>
            <a:endParaRPr lang="zh-CN"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zh-CN" altLang="en-US"/>
          </a:p>
        </p:txBody>
      </p:sp>
      <p:sp>
        <p:nvSpPr>
          <p:cNvPr id="4" name="Date Placeholder 3"/>
          <p:cNvSpPr>
            <a:spLocks noGrp="1"/>
          </p:cNvSpPr>
          <p:nvPr>
            <p:ph type="dt" sz="half" idx="10"/>
          </p:nvPr>
        </p:nvSpPr>
        <p:spPr/>
        <p:txBody>
          <a:bodyPr/>
          <a:lstStyle>
            <a:lvl1pPr>
              <a:defRPr/>
            </a:lvl1pPr>
          </a:lstStyle>
          <a:p>
            <a:fld id="{061FAA26-2869-4989-8C48-06166BF59569}" type="datetimeFigureOut">
              <a:rPr lang="zh-CN" altLang="en-US"/>
              <a:pPr/>
              <a:t>2012/10/23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C8A8691-6139-491B-8639-B28173AD988C}" type="slidenum">
              <a:rPr lang="zh-CN" altLang="en-US"/>
              <a:pPr/>
              <a:t>‹#›</a:t>
            </a:fld>
            <a:endParaRPr lang="zh-CN" altLang="en-US"/>
          </a:p>
        </p:txBody>
      </p:sp>
    </p:spTree>
    <p:extLst>
      <p:ext uri="{BB962C8B-B14F-4D97-AF65-F5344CB8AC3E}">
        <p14:creationId xmlns:p14="http://schemas.microsoft.com/office/powerpoint/2010/main" val="45344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Date Placeholder 3"/>
          <p:cNvSpPr>
            <a:spLocks noGrp="1"/>
          </p:cNvSpPr>
          <p:nvPr>
            <p:ph type="dt" sz="half" idx="10"/>
          </p:nvPr>
        </p:nvSpPr>
        <p:spPr/>
        <p:txBody>
          <a:bodyPr/>
          <a:lstStyle>
            <a:lvl1pPr>
              <a:defRPr/>
            </a:lvl1pPr>
          </a:lstStyle>
          <a:p>
            <a:fld id="{1620ED87-C614-4948-90F0-9C9CC75DE072}" type="datetimeFigureOut">
              <a:rPr lang="zh-CN" altLang="en-US"/>
              <a:pPr/>
              <a:t>2012/10/23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E8D0EB-FE66-481C-AF51-651DF3408D18}" type="slidenum">
              <a:rPr lang="zh-CN" altLang="en-US"/>
              <a:pPr/>
              <a:t>‹#›</a:t>
            </a:fld>
            <a:endParaRPr lang="zh-CN" altLang="en-US"/>
          </a:p>
        </p:txBody>
      </p:sp>
    </p:spTree>
    <p:extLst>
      <p:ext uri="{BB962C8B-B14F-4D97-AF65-F5344CB8AC3E}">
        <p14:creationId xmlns:p14="http://schemas.microsoft.com/office/powerpoint/2010/main" val="2751551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Date Placeholder 3"/>
          <p:cNvSpPr>
            <a:spLocks noGrp="1"/>
          </p:cNvSpPr>
          <p:nvPr>
            <p:ph type="dt" sz="half" idx="10"/>
          </p:nvPr>
        </p:nvSpPr>
        <p:spPr/>
        <p:txBody>
          <a:bodyPr/>
          <a:lstStyle>
            <a:lvl1pPr>
              <a:defRPr/>
            </a:lvl1pPr>
          </a:lstStyle>
          <a:p>
            <a:fld id="{49971988-BFDA-4CC7-8B3E-329B9866E312}" type="datetimeFigureOut">
              <a:rPr lang="zh-CN" altLang="en-US"/>
              <a:pPr/>
              <a:t>2012/10/23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3710965-2A27-4177-AAB1-14DBDEFFFDCA}" type="slidenum">
              <a:rPr lang="zh-CN" altLang="en-US"/>
              <a:pPr/>
              <a:t>‹#›</a:t>
            </a:fld>
            <a:endParaRPr lang="zh-CN" altLang="en-US"/>
          </a:p>
        </p:txBody>
      </p:sp>
    </p:spTree>
    <p:extLst>
      <p:ext uri="{BB962C8B-B14F-4D97-AF65-F5344CB8AC3E}">
        <p14:creationId xmlns:p14="http://schemas.microsoft.com/office/powerpoint/2010/main" val="541668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Date Placeholder 3"/>
          <p:cNvSpPr>
            <a:spLocks noGrp="1"/>
          </p:cNvSpPr>
          <p:nvPr>
            <p:ph type="dt" sz="half" idx="10"/>
          </p:nvPr>
        </p:nvSpPr>
        <p:spPr/>
        <p:txBody>
          <a:bodyPr/>
          <a:lstStyle>
            <a:lvl1pPr>
              <a:defRPr/>
            </a:lvl1pPr>
          </a:lstStyle>
          <a:p>
            <a:fld id="{A79CD62B-21CB-4517-89D3-B77670986CA4}" type="datetimeFigureOut">
              <a:rPr lang="zh-CN" altLang="en-US"/>
              <a:pPr/>
              <a:t>2012/10/23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667C638-0E8F-47D4-ADE7-E723FB5D2820}" type="slidenum">
              <a:rPr lang="zh-CN" altLang="en-US"/>
              <a:pPr/>
              <a:t>‹#›</a:t>
            </a:fld>
            <a:endParaRPr lang="zh-CN" altLang="en-US"/>
          </a:p>
        </p:txBody>
      </p:sp>
    </p:spTree>
    <p:extLst>
      <p:ext uri="{BB962C8B-B14F-4D97-AF65-F5344CB8AC3E}">
        <p14:creationId xmlns:p14="http://schemas.microsoft.com/office/powerpoint/2010/main" val="3207791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Date Placeholder 3"/>
          <p:cNvSpPr>
            <a:spLocks noGrp="1"/>
          </p:cNvSpPr>
          <p:nvPr>
            <p:ph type="dt" sz="half" idx="10"/>
          </p:nvPr>
        </p:nvSpPr>
        <p:spPr/>
        <p:txBody>
          <a:bodyPr/>
          <a:lstStyle>
            <a:lvl1pPr>
              <a:defRPr/>
            </a:lvl1pPr>
          </a:lstStyle>
          <a:p>
            <a:fld id="{CCCFDDBA-9FF8-4006-8B58-F7F393A81D48}" type="datetimeFigureOut">
              <a:rPr lang="zh-CN" altLang="en-US"/>
              <a:pPr/>
              <a:t>2012/10/23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95F347-4FC7-462E-96FB-9C7F457FBBEF}" type="slidenum">
              <a:rPr lang="zh-CN" altLang="en-US"/>
              <a:pPr/>
              <a:t>‹#›</a:t>
            </a:fld>
            <a:endParaRPr lang="zh-CN" altLang="en-US"/>
          </a:p>
        </p:txBody>
      </p:sp>
    </p:spTree>
    <p:extLst>
      <p:ext uri="{BB962C8B-B14F-4D97-AF65-F5344CB8AC3E}">
        <p14:creationId xmlns:p14="http://schemas.microsoft.com/office/powerpoint/2010/main" val="1522619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Date Placeholder 3"/>
          <p:cNvSpPr>
            <a:spLocks noGrp="1"/>
          </p:cNvSpPr>
          <p:nvPr>
            <p:ph type="dt" sz="half" idx="10"/>
          </p:nvPr>
        </p:nvSpPr>
        <p:spPr/>
        <p:txBody>
          <a:bodyPr/>
          <a:lstStyle>
            <a:lvl1pPr>
              <a:defRPr/>
            </a:lvl1pPr>
          </a:lstStyle>
          <a:p>
            <a:fld id="{A02F4E7B-6C05-4355-A886-48B2CB607CBE}" type="datetimeFigureOut">
              <a:rPr lang="zh-CN" altLang="en-US"/>
              <a:pPr/>
              <a:t>2012/10/23</a:t>
            </a:fld>
            <a:endParaRPr lang="zh-CN" altLang="en-US"/>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9E359DD5-4DC4-4D6A-AFAD-289A2A8BE90C}" type="slidenum">
              <a:rPr lang="zh-CN" altLang="en-US"/>
              <a:pPr/>
              <a:t>‹#›</a:t>
            </a:fld>
            <a:endParaRPr lang="zh-CN" altLang="en-US"/>
          </a:p>
        </p:txBody>
      </p:sp>
    </p:spTree>
    <p:extLst>
      <p:ext uri="{BB962C8B-B14F-4D97-AF65-F5344CB8AC3E}">
        <p14:creationId xmlns:p14="http://schemas.microsoft.com/office/powerpoint/2010/main" val="490815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7" name="Date Placeholder 3"/>
          <p:cNvSpPr>
            <a:spLocks noGrp="1"/>
          </p:cNvSpPr>
          <p:nvPr>
            <p:ph type="dt" sz="half" idx="10"/>
          </p:nvPr>
        </p:nvSpPr>
        <p:spPr/>
        <p:txBody>
          <a:bodyPr/>
          <a:lstStyle>
            <a:lvl1pPr>
              <a:defRPr/>
            </a:lvl1pPr>
          </a:lstStyle>
          <a:p>
            <a:fld id="{6D70F30F-AEEA-4DC7-8F7C-7E7545E76410}" type="datetimeFigureOut">
              <a:rPr lang="zh-CN" altLang="en-US"/>
              <a:pPr/>
              <a:t>2012/10/23</a:t>
            </a:fld>
            <a:endParaRPr lang="zh-CN" altLang="en-US"/>
          </a:p>
        </p:txBody>
      </p:sp>
      <p:sp>
        <p:nvSpPr>
          <p:cNvPr id="8" name="Footer Placeholder 4"/>
          <p:cNvSpPr>
            <a:spLocks noGrp="1"/>
          </p:cNvSpPr>
          <p:nvPr>
            <p:ph type="ftr" sz="quarter" idx="11"/>
          </p:nvPr>
        </p:nvSpPr>
        <p:spPr/>
        <p:txBody>
          <a:bodyPr/>
          <a:lstStyle>
            <a:lvl1pPr>
              <a:defRPr/>
            </a:lvl1pPr>
          </a:lstStyle>
          <a:p>
            <a:endParaRPr lang="zh-CN" altLang="en-US"/>
          </a:p>
        </p:txBody>
      </p:sp>
      <p:sp>
        <p:nvSpPr>
          <p:cNvPr id="9" name="Slide Number Placeholder 5"/>
          <p:cNvSpPr>
            <a:spLocks noGrp="1"/>
          </p:cNvSpPr>
          <p:nvPr>
            <p:ph type="sldNum" sz="quarter" idx="12"/>
          </p:nvPr>
        </p:nvSpPr>
        <p:spPr/>
        <p:txBody>
          <a:bodyPr/>
          <a:lstStyle>
            <a:lvl1pPr>
              <a:defRPr/>
            </a:lvl1pPr>
          </a:lstStyle>
          <a:p>
            <a:fld id="{88678959-0873-4495-BC38-51FD3350B571}" type="slidenum">
              <a:rPr lang="zh-CN" altLang="en-US"/>
              <a:pPr/>
              <a:t>‹#›</a:t>
            </a:fld>
            <a:endParaRPr lang="zh-CN" altLang="en-US"/>
          </a:p>
        </p:txBody>
      </p:sp>
    </p:spTree>
    <p:extLst>
      <p:ext uri="{BB962C8B-B14F-4D97-AF65-F5344CB8AC3E}">
        <p14:creationId xmlns:p14="http://schemas.microsoft.com/office/powerpoint/2010/main" val="1806297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Date Placeholder 3"/>
          <p:cNvSpPr>
            <a:spLocks noGrp="1"/>
          </p:cNvSpPr>
          <p:nvPr>
            <p:ph type="dt" sz="half" idx="10"/>
          </p:nvPr>
        </p:nvSpPr>
        <p:spPr/>
        <p:txBody>
          <a:bodyPr/>
          <a:lstStyle>
            <a:lvl1pPr>
              <a:defRPr/>
            </a:lvl1pPr>
          </a:lstStyle>
          <a:p>
            <a:fld id="{C5FD97B1-3870-4B25-8399-13009D87C7D3}" type="datetimeFigureOut">
              <a:rPr lang="zh-CN" altLang="en-US"/>
              <a:pPr/>
              <a:t>2012/10/23</a:t>
            </a:fld>
            <a:endParaRPr lang="zh-CN" altLang="en-US"/>
          </a:p>
        </p:txBody>
      </p:sp>
      <p:sp>
        <p:nvSpPr>
          <p:cNvPr id="4" name="Footer Placeholder 4"/>
          <p:cNvSpPr>
            <a:spLocks noGrp="1"/>
          </p:cNvSpPr>
          <p:nvPr>
            <p:ph type="ftr" sz="quarter" idx="11"/>
          </p:nvPr>
        </p:nvSpPr>
        <p:spPr/>
        <p:txBody>
          <a:bodyPr/>
          <a:lstStyle>
            <a:lvl1pPr>
              <a:defRPr/>
            </a:lvl1pPr>
          </a:lstStyle>
          <a:p>
            <a:endParaRPr lang="zh-CN" altLang="en-US"/>
          </a:p>
        </p:txBody>
      </p:sp>
      <p:sp>
        <p:nvSpPr>
          <p:cNvPr id="5" name="Slide Number Placeholder 5"/>
          <p:cNvSpPr>
            <a:spLocks noGrp="1"/>
          </p:cNvSpPr>
          <p:nvPr>
            <p:ph type="sldNum" sz="quarter" idx="12"/>
          </p:nvPr>
        </p:nvSpPr>
        <p:spPr/>
        <p:txBody>
          <a:bodyPr/>
          <a:lstStyle>
            <a:lvl1pPr>
              <a:defRPr/>
            </a:lvl1pPr>
          </a:lstStyle>
          <a:p>
            <a:fld id="{2B3653E1-D678-42CE-8DB6-084802708547}" type="slidenum">
              <a:rPr lang="zh-CN" altLang="en-US"/>
              <a:pPr/>
              <a:t>‹#›</a:t>
            </a:fld>
            <a:endParaRPr lang="zh-CN" altLang="en-US"/>
          </a:p>
        </p:txBody>
      </p:sp>
    </p:spTree>
    <p:extLst>
      <p:ext uri="{BB962C8B-B14F-4D97-AF65-F5344CB8AC3E}">
        <p14:creationId xmlns:p14="http://schemas.microsoft.com/office/powerpoint/2010/main" val="1440002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25D60A7B-8871-402C-92D2-5E9272DF130D}" type="datetimeFigureOut">
              <a:rPr lang="zh-CN" altLang="en-US"/>
              <a:pPr/>
              <a:t>2012/10/23</a:t>
            </a:fld>
            <a:endParaRPr lang="zh-CN" altLang="en-US"/>
          </a:p>
        </p:txBody>
      </p:sp>
      <p:sp>
        <p:nvSpPr>
          <p:cNvPr id="3" name="Footer Placeholder 4"/>
          <p:cNvSpPr>
            <a:spLocks noGrp="1"/>
          </p:cNvSpPr>
          <p:nvPr>
            <p:ph type="ftr" sz="quarter" idx="11"/>
          </p:nvPr>
        </p:nvSpPr>
        <p:spPr/>
        <p:txBody>
          <a:bodyPr/>
          <a:lstStyle>
            <a:lvl1pPr>
              <a:defRPr/>
            </a:lvl1pPr>
          </a:lstStyle>
          <a:p>
            <a:endParaRPr lang="zh-CN" altLang="en-US"/>
          </a:p>
        </p:txBody>
      </p:sp>
      <p:sp>
        <p:nvSpPr>
          <p:cNvPr id="4" name="Slide Number Placeholder 5"/>
          <p:cNvSpPr>
            <a:spLocks noGrp="1"/>
          </p:cNvSpPr>
          <p:nvPr>
            <p:ph type="sldNum" sz="quarter" idx="12"/>
          </p:nvPr>
        </p:nvSpPr>
        <p:spPr/>
        <p:txBody>
          <a:bodyPr/>
          <a:lstStyle>
            <a:lvl1pPr>
              <a:defRPr/>
            </a:lvl1pPr>
          </a:lstStyle>
          <a:p>
            <a:fld id="{A88693F5-207F-4EC5-83ED-20F2140A476B}" type="slidenum">
              <a:rPr lang="zh-CN" altLang="en-US"/>
              <a:pPr/>
              <a:t>‹#›</a:t>
            </a:fld>
            <a:endParaRPr lang="zh-CN" altLang="en-US"/>
          </a:p>
        </p:txBody>
      </p:sp>
    </p:spTree>
    <p:extLst>
      <p:ext uri="{BB962C8B-B14F-4D97-AF65-F5344CB8AC3E}">
        <p14:creationId xmlns:p14="http://schemas.microsoft.com/office/powerpoint/2010/main" val="1202739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CN" smtClean="0"/>
              <a:t>Click to edit Master title style</a:t>
            </a:r>
            <a:endParaRPr lang="zh-CN"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3"/>
          <p:cNvSpPr>
            <a:spLocks noGrp="1"/>
          </p:cNvSpPr>
          <p:nvPr>
            <p:ph type="dt" sz="half" idx="10"/>
          </p:nvPr>
        </p:nvSpPr>
        <p:spPr/>
        <p:txBody>
          <a:bodyPr/>
          <a:lstStyle>
            <a:lvl1pPr>
              <a:defRPr/>
            </a:lvl1pPr>
          </a:lstStyle>
          <a:p>
            <a:fld id="{9179806D-8BC3-4241-B5D8-83588C54F0A5}" type="datetimeFigureOut">
              <a:rPr lang="zh-CN" altLang="en-US"/>
              <a:pPr/>
              <a:t>2012/10/23</a:t>
            </a:fld>
            <a:endParaRPr lang="zh-CN" altLang="en-US"/>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445060AC-D1DD-44DC-B4E8-2AAD651C8848}" type="slidenum">
              <a:rPr lang="zh-CN" altLang="en-US"/>
              <a:pPr/>
              <a:t>‹#›</a:t>
            </a:fld>
            <a:endParaRPr lang="zh-CN" altLang="en-US"/>
          </a:p>
        </p:txBody>
      </p:sp>
    </p:spTree>
    <p:extLst>
      <p:ext uri="{BB962C8B-B14F-4D97-AF65-F5344CB8AC3E}">
        <p14:creationId xmlns:p14="http://schemas.microsoft.com/office/powerpoint/2010/main" val="2558270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CN" smtClean="0"/>
              <a:t>Click to edit Master title style</a:t>
            </a:r>
            <a:endParaRPr lang="zh-CN" alt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zh-CN" noProof="0" smtClean="0"/>
              <a:t>Click icon to add picture</a:t>
            </a:r>
            <a:endParaRPr lang="zh-CN" alt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3"/>
          <p:cNvSpPr>
            <a:spLocks noGrp="1"/>
          </p:cNvSpPr>
          <p:nvPr>
            <p:ph type="dt" sz="half" idx="10"/>
          </p:nvPr>
        </p:nvSpPr>
        <p:spPr/>
        <p:txBody>
          <a:bodyPr/>
          <a:lstStyle>
            <a:lvl1pPr>
              <a:defRPr/>
            </a:lvl1pPr>
          </a:lstStyle>
          <a:p>
            <a:fld id="{F751BD37-AFB7-4D11-9731-24C897CF781E}" type="datetimeFigureOut">
              <a:rPr lang="zh-CN" altLang="en-US"/>
              <a:pPr/>
              <a:t>2012/10/23</a:t>
            </a:fld>
            <a:endParaRPr lang="zh-CN" altLang="en-US"/>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28AEC8B6-AC3B-4EED-8A31-DA626D557823}" type="slidenum">
              <a:rPr lang="zh-CN" altLang="en-US"/>
              <a:pPr/>
              <a:t>‹#›</a:t>
            </a:fld>
            <a:endParaRPr lang="zh-CN" altLang="en-US"/>
          </a:p>
        </p:txBody>
      </p:sp>
    </p:spTree>
    <p:extLst>
      <p:ext uri="{BB962C8B-B14F-4D97-AF65-F5344CB8AC3E}">
        <p14:creationId xmlns:p14="http://schemas.microsoft.com/office/powerpoint/2010/main" val="829179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endParaRPr lang="zh-CN"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2BD03E78-8EDB-482E-93AB-03E54980AD0D}" type="datetimeFigureOut">
              <a:rPr lang="zh-CN" altLang="en-US"/>
              <a:pPr/>
              <a:t>2012/10/23</a:t>
            </a:fld>
            <a:endParaRPr lang="zh-CN"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endParaRPr lang="zh-CN"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2118DCE-66EA-4A35-883B-4522711FE30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charset="-122"/>
        </a:defRPr>
      </a:lvl2pPr>
      <a:lvl3pPr algn="ctr" rtl="0" eaLnBrk="1" fontAlgn="base" hangingPunct="1">
        <a:spcBef>
          <a:spcPct val="0"/>
        </a:spcBef>
        <a:spcAft>
          <a:spcPct val="0"/>
        </a:spcAft>
        <a:defRPr sz="4400">
          <a:solidFill>
            <a:schemeClr val="tx1"/>
          </a:solidFill>
          <a:latin typeface="Calibri" pitchFamily="34" charset="0"/>
          <a:ea typeface="宋体" charset="-122"/>
        </a:defRPr>
      </a:lvl3pPr>
      <a:lvl4pPr algn="ctr" rtl="0" eaLnBrk="1" fontAlgn="base" hangingPunct="1">
        <a:spcBef>
          <a:spcPct val="0"/>
        </a:spcBef>
        <a:spcAft>
          <a:spcPct val="0"/>
        </a:spcAft>
        <a:defRPr sz="4400">
          <a:solidFill>
            <a:schemeClr val="tx1"/>
          </a:solidFill>
          <a:latin typeface="Calibri" pitchFamily="34" charset="0"/>
          <a:ea typeface="宋体" charset="-122"/>
        </a:defRPr>
      </a:lvl4pPr>
      <a:lvl5pPr algn="ctr" rtl="0" eaLnBrk="1" fontAlgn="base" hangingPunct="1">
        <a:spcBef>
          <a:spcPct val="0"/>
        </a:spcBef>
        <a:spcAft>
          <a:spcPct val="0"/>
        </a:spcAft>
        <a:defRPr sz="4400">
          <a:solidFill>
            <a:schemeClr val="tx1"/>
          </a:solidFill>
          <a:latin typeface="Calibri" pitchFamily="34" charset="0"/>
          <a:ea typeface="宋体" charset="-122"/>
        </a:defRPr>
      </a:lvl5pPr>
      <a:lvl6pPr marL="457200" algn="ctr" rtl="0" eaLnBrk="1" fontAlgn="base" hangingPunct="1">
        <a:spcBef>
          <a:spcPct val="0"/>
        </a:spcBef>
        <a:spcAft>
          <a:spcPct val="0"/>
        </a:spcAft>
        <a:defRPr sz="4400">
          <a:solidFill>
            <a:schemeClr val="tx1"/>
          </a:solidFill>
          <a:latin typeface="Calibri" pitchFamily="34" charset="0"/>
          <a:ea typeface="宋体" charset="-122"/>
        </a:defRPr>
      </a:lvl6pPr>
      <a:lvl7pPr marL="914400" algn="ctr" rtl="0" eaLnBrk="1" fontAlgn="base" hangingPunct="1">
        <a:spcBef>
          <a:spcPct val="0"/>
        </a:spcBef>
        <a:spcAft>
          <a:spcPct val="0"/>
        </a:spcAft>
        <a:defRPr sz="4400">
          <a:solidFill>
            <a:schemeClr val="tx1"/>
          </a:solidFill>
          <a:latin typeface="Calibri" pitchFamily="34" charset="0"/>
          <a:ea typeface="宋体" charset="-122"/>
        </a:defRPr>
      </a:lvl7pPr>
      <a:lvl8pPr marL="1371600" algn="ctr" rtl="0" eaLnBrk="1" fontAlgn="base" hangingPunct="1">
        <a:spcBef>
          <a:spcPct val="0"/>
        </a:spcBef>
        <a:spcAft>
          <a:spcPct val="0"/>
        </a:spcAft>
        <a:defRPr sz="4400">
          <a:solidFill>
            <a:schemeClr val="tx1"/>
          </a:solidFill>
          <a:latin typeface="Calibri" pitchFamily="34" charset="0"/>
          <a:ea typeface="宋体" charset="-122"/>
        </a:defRPr>
      </a:lvl8pPr>
      <a:lvl9pPr marL="1828800" algn="ctr" rtl="0" eaLnBrk="1" fontAlgn="base" hangingPunct="1">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685800" y="622300"/>
            <a:ext cx="7772400" cy="830263"/>
          </a:xfrm>
        </p:spPr>
        <p:txBody>
          <a:bodyPr/>
          <a:lstStyle/>
          <a:p>
            <a:r>
              <a:rPr lang="en-US" altLang="zh-CN" b="1" dirty="0" smtClean="0">
                <a:latin typeface="Arial Black" pitchFamily="34" charset="0"/>
              </a:rPr>
              <a:t>Don’t Mess Up When You Dress Up</a:t>
            </a:r>
            <a:endParaRPr lang="zh-CN" altLang="en-US" b="1" dirty="0" smtClean="0">
              <a:latin typeface="Arial Black" pitchFamily="34" charset="0"/>
            </a:endParaRPr>
          </a:p>
        </p:txBody>
      </p:sp>
      <p:sp>
        <p:nvSpPr>
          <p:cNvPr id="2051" name="Subtitle 2"/>
          <p:cNvSpPr>
            <a:spLocks noGrp="1"/>
          </p:cNvSpPr>
          <p:nvPr>
            <p:ph type="subTitle" idx="1"/>
          </p:nvPr>
        </p:nvSpPr>
        <p:spPr>
          <a:xfrm>
            <a:off x="1371600" y="1647825"/>
            <a:ext cx="6400800" cy="701675"/>
          </a:xfrm>
        </p:spPr>
        <p:txBody>
          <a:bodyPr/>
          <a:lstStyle/>
          <a:p>
            <a:endParaRPr lang="en-US" altLang="zh-CN" sz="2400" b="1" dirty="0" smtClean="0">
              <a:solidFill>
                <a:schemeClr val="tx1"/>
              </a:solidFill>
              <a:latin typeface="Arial" pitchFamily="34" charset="0"/>
              <a:cs typeface="Arial" pitchFamily="34" charset="0"/>
            </a:endParaRPr>
          </a:p>
          <a:p>
            <a:r>
              <a:rPr lang="en-US" altLang="zh-CN" sz="2400" b="1" dirty="0" smtClean="0">
                <a:solidFill>
                  <a:schemeClr val="tx1"/>
                </a:solidFill>
                <a:latin typeface="Arial" pitchFamily="34" charset="0"/>
                <a:cs typeface="Arial" pitchFamily="34" charset="0"/>
              </a:rPr>
              <a:t>Is your costume funny or racially offensive?</a:t>
            </a:r>
            <a:endParaRPr lang="zh-CN" altLang="en-US" sz="2400" b="1" dirty="0" smtClean="0">
              <a:solidFill>
                <a:schemeClr val="tx1"/>
              </a:solidFill>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4916"/>
    </mc:Choice>
    <mc:Fallback>
      <p:transition spd="slow" advTm="491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r>
              <a:rPr lang="en-US" altLang="zh-CN" b="1" dirty="0" smtClean="0">
                <a:latin typeface="Arial Black" pitchFamily="34" charset="0"/>
              </a:rPr>
              <a:t>Muslims</a:t>
            </a:r>
            <a:endParaRPr lang="zh-CN" altLang="en-US" b="1" dirty="0" smtClean="0">
              <a:latin typeface="Arial Black" pitchFamily="34" charset="0"/>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dirty="0">
                <a:latin typeface="Arial" pitchFamily="34" charset="0"/>
                <a:cs typeface="Arial" pitchFamily="34" charset="0"/>
              </a:rPr>
              <a:t>The 2001 terrorist attacks on the World Trade Center not only put Arab and Muslim </a:t>
            </a:r>
            <a:r>
              <a:rPr lang="en-US" dirty="0" smtClean="0">
                <a:latin typeface="Arial" pitchFamily="34" charset="0"/>
                <a:cs typeface="Arial" pitchFamily="34" charset="0"/>
              </a:rPr>
              <a:t>Americans </a:t>
            </a:r>
            <a:r>
              <a:rPr lang="en-US" dirty="0">
                <a:latin typeface="Arial" pitchFamily="34" charset="0"/>
                <a:cs typeface="Arial" pitchFamily="34" charset="0"/>
              </a:rPr>
              <a:t>under additional </a:t>
            </a:r>
            <a:r>
              <a:rPr lang="en-US" dirty="0" smtClean="0">
                <a:latin typeface="Arial" pitchFamily="34" charset="0"/>
                <a:cs typeface="Arial" pitchFamily="34" charset="0"/>
              </a:rPr>
              <a:t>scrutiny </a:t>
            </a:r>
            <a:r>
              <a:rPr lang="en-US" dirty="0">
                <a:latin typeface="Arial" pitchFamily="34" charset="0"/>
                <a:cs typeface="Arial" pitchFamily="34" charset="0"/>
              </a:rPr>
              <a:t>in the </a:t>
            </a:r>
            <a:r>
              <a:rPr lang="en-US" dirty="0" smtClean="0">
                <a:latin typeface="Arial" pitchFamily="34" charset="0"/>
                <a:cs typeface="Arial" pitchFamily="34" charset="0"/>
              </a:rPr>
              <a:t>U.S., </a:t>
            </a:r>
            <a:r>
              <a:rPr lang="en-US" dirty="0">
                <a:latin typeface="Arial" pitchFamily="34" charset="0"/>
                <a:cs typeface="Arial" pitchFamily="34" charset="0"/>
              </a:rPr>
              <a:t>they also resulted in a rise in costumes related to Islamic fundamentalism. </a:t>
            </a:r>
            <a:r>
              <a:rPr lang="en-US" dirty="0" smtClean="0">
                <a:latin typeface="Arial" pitchFamily="34" charset="0"/>
                <a:cs typeface="Arial" pitchFamily="34" charset="0"/>
              </a:rPr>
              <a:t>These </a:t>
            </a:r>
            <a:r>
              <a:rPr lang="en-US" dirty="0">
                <a:latin typeface="Arial" pitchFamily="34" charset="0"/>
                <a:cs typeface="Arial" pitchFamily="34" charset="0"/>
              </a:rPr>
              <a:t>costumes are more likely to offend people you </a:t>
            </a:r>
            <a:r>
              <a:rPr lang="en-US" dirty="0" smtClean="0">
                <a:latin typeface="Arial" pitchFamily="34" charset="0"/>
                <a:cs typeface="Arial" pitchFamily="34" charset="0"/>
              </a:rPr>
              <a:t>encounter </a:t>
            </a:r>
            <a:r>
              <a:rPr lang="en-US" dirty="0">
                <a:latin typeface="Arial" pitchFamily="34" charset="0"/>
                <a:cs typeface="Arial" pitchFamily="34" charset="0"/>
              </a:rPr>
              <a:t>than make them laugh. And they raise the worse stereotypes about Muslim Americans, the overwhelming majority of whom are peaceful, law-abiding citizens.</a:t>
            </a:r>
          </a:p>
          <a:p>
            <a:endParaRPr lang="zh-CN" altLang="en-US" dirty="0" smtClean="0">
              <a:solidFill>
                <a:srgbClr val="E46C0A"/>
              </a:solidFill>
            </a:endParaRPr>
          </a:p>
        </p:txBody>
      </p:sp>
    </p:spTree>
    <p:extLst>
      <p:ext uri="{BB962C8B-B14F-4D97-AF65-F5344CB8AC3E}">
        <p14:creationId xmlns:p14="http://schemas.microsoft.com/office/powerpoint/2010/main" val="1709870993"/>
      </p:ext>
    </p:extLst>
  </p:cSld>
  <p:clrMapOvr>
    <a:masterClrMapping/>
  </p:clrMapOvr>
  <mc:AlternateContent xmlns:mc="http://schemas.openxmlformats.org/markup-compatibility/2006">
    <mc:Choice xmlns:p14="http://schemas.microsoft.com/office/powerpoint/2010/main" Requires="p14">
      <p:transition spd="slow" p14:dur="2000" advTm="14581"/>
    </mc:Choice>
    <mc:Fallback>
      <p:transition spd="slow" advTm="14581"/>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endParaRPr lang="zh-CN" altLang="en-US" dirty="0" smtClean="0"/>
          </a:p>
        </p:txBody>
      </p:sp>
      <p:sp>
        <p:nvSpPr>
          <p:cNvPr id="3" name="Content Placeholder 2"/>
          <p:cNvSpPr>
            <a:spLocks noGrp="1"/>
          </p:cNvSpPr>
          <p:nvPr>
            <p:ph idx="1"/>
          </p:nvPr>
        </p:nvSpPr>
        <p:spPr/>
        <p:txBody>
          <a:bodyPr>
            <a:normAutofit/>
          </a:bodyPr>
          <a:lstStyle/>
          <a:p>
            <a:endParaRPr lang="zh-CN" altLang="en-US" dirty="0" smtClean="0">
              <a:solidFill>
                <a:srgbClr val="E46C0A"/>
              </a:solidFill>
            </a:endParaRPr>
          </a:p>
        </p:txBody>
      </p:sp>
      <p:pic>
        <p:nvPicPr>
          <p:cNvPr id="13315" name="Picture 3" descr="H:\Databases\article-2053134-0E85B6D800000578-768_306x4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28600"/>
            <a:ext cx="50292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012149"/>
      </p:ext>
    </p:extLst>
  </p:cSld>
  <p:clrMapOvr>
    <a:masterClrMapping/>
  </p:clrMapOvr>
  <mc:AlternateContent xmlns:mc="http://schemas.openxmlformats.org/markup-compatibility/2006">
    <mc:Choice xmlns:p14="http://schemas.microsoft.com/office/powerpoint/2010/main" Requires="p14">
      <p:transition spd="slow" p14:dur="2000" advTm="5889"/>
    </mc:Choice>
    <mc:Fallback>
      <p:transition spd="slow" advTm="5889"/>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r>
              <a:rPr lang="en-US" altLang="zh-CN" b="1" dirty="0" smtClean="0">
                <a:latin typeface="Arial Black" pitchFamily="34" charset="0"/>
              </a:rPr>
              <a:t>Native American</a:t>
            </a:r>
            <a:endParaRPr lang="zh-CN" altLang="en-US" b="1" dirty="0" smtClean="0">
              <a:latin typeface="Arial Black" pitchFamily="34" charset="0"/>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latin typeface="Arial" pitchFamily="34" charset="0"/>
                <a:cs typeface="Arial" pitchFamily="34" charset="0"/>
              </a:rPr>
              <a:t>Considering </a:t>
            </a:r>
            <a:r>
              <a:rPr lang="en-US" dirty="0">
                <a:latin typeface="Arial" pitchFamily="34" charset="0"/>
                <a:cs typeface="Arial" pitchFamily="34" charset="0"/>
              </a:rPr>
              <a:t>the backlash against Native American mascots in sports, it should be no surprise that donning an American Indian costume </a:t>
            </a:r>
            <a:r>
              <a:rPr lang="en-US" dirty="0" smtClean="0">
                <a:latin typeface="Arial" pitchFamily="34" charset="0"/>
                <a:cs typeface="Arial" pitchFamily="34" charset="0"/>
              </a:rPr>
              <a:t>might rub </a:t>
            </a:r>
            <a:r>
              <a:rPr lang="en-US" dirty="0">
                <a:latin typeface="Arial" pitchFamily="34" charset="0"/>
                <a:cs typeface="Arial" pitchFamily="34" charset="0"/>
              </a:rPr>
              <a:t>some </a:t>
            </a:r>
            <a:r>
              <a:rPr lang="en-US" dirty="0" smtClean="0">
                <a:latin typeface="Arial" pitchFamily="34" charset="0"/>
                <a:cs typeface="Arial" pitchFamily="34" charset="0"/>
              </a:rPr>
              <a:t>people the </a:t>
            </a:r>
            <a:r>
              <a:rPr lang="en-US" dirty="0">
                <a:latin typeface="Arial" pitchFamily="34" charset="0"/>
                <a:cs typeface="Arial" pitchFamily="34" charset="0"/>
              </a:rPr>
              <a:t>wrong way. Whether you’re a kid dressing up as an Indian during a Thanksgiving play or an adult rooting for your favorite sports team while wearing faux war paint and a headdress, </a:t>
            </a:r>
            <a:r>
              <a:rPr lang="en-US" dirty="0" smtClean="0">
                <a:latin typeface="Arial" pitchFamily="34" charset="0"/>
                <a:cs typeface="Arial" pitchFamily="34" charset="0"/>
              </a:rPr>
              <a:t>you may get </a:t>
            </a:r>
            <a:r>
              <a:rPr lang="en-US" dirty="0">
                <a:latin typeface="Arial" pitchFamily="34" charset="0"/>
                <a:cs typeface="Arial" pitchFamily="34" charset="0"/>
              </a:rPr>
              <a:t>a </a:t>
            </a:r>
            <a:r>
              <a:rPr lang="en-US" dirty="0" smtClean="0">
                <a:latin typeface="Arial" pitchFamily="34" charset="0"/>
                <a:cs typeface="Arial" pitchFamily="34" charset="0"/>
              </a:rPr>
              <a:t>negative reaction </a:t>
            </a:r>
            <a:r>
              <a:rPr lang="en-US" dirty="0">
                <a:latin typeface="Arial" pitchFamily="34" charset="0"/>
                <a:cs typeface="Arial" pitchFamily="34" charset="0"/>
              </a:rPr>
              <a:t>because these costumes typically paint Native Americans as cartoonish and savage.</a:t>
            </a:r>
          </a:p>
          <a:p>
            <a:endParaRPr lang="zh-CN" altLang="en-US" dirty="0" smtClean="0">
              <a:solidFill>
                <a:srgbClr val="E46C0A"/>
              </a:solidFill>
            </a:endParaRPr>
          </a:p>
        </p:txBody>
      </p:sp>
    </p:spTree>
    <p:extLst>
      <p:ext uri="{BB962C8B-B14F-4D97-AF65-F5344CB8AC3E}">
        <p14:creationId xmlns:p14="http://schemas.microsoft.com/office/powerpoint/2010/main" val="3138586174"/>
      </p:ext>
    </p:extLst>
  </p:cSld>
  <p:clrMapOvr>
    <a:masterClrMapping/>
  </p:clrMapOvr>
  <mc:AlternateContent xmlns:mc="http://schemas.openxmlformats.org/markup-compatibility/2006">
    <mc:Choice xmlns:p14="http://schemas.microsoft.com/office/powerpoint/2010/main" Requires="p14">
      <p:transition spd="slow" p14:dur="2000" advTm="14539"/>
    </mc:Choice>
    <mc:Fallback>
      <p:transition spd="slow" advTm="14539"/>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r>
              <a:rPr lang="en-US" altLang="zh-CN" b="1" dirty="0" smtClean="0"/>
              <a:t>Ghetto/Black Person</a:t>
            </a:r>
            <a:endParaRPr lang="zh-CN" altLang="en-US" dirty="0" smtClean="0"/>
          </a:p>
        </p:txBody>
      </p:sp>
      <p:sp>
        <p:nvSpPr>
          <p:cNvPr id="3" name="Content Placeholder 2"/>
          <p:cNvSpPr>
            <a:spLocks noGrp="1"/>
          </p:cNvSpPr>
          <p:nvPr>
            <p:ph idx="1"/>
          </p:nvPr>
        </p:nvSpPr>
        <p:spPr/>
        <p:txBody>
          <a:bodyPr>
            <a:normAutofit/>
          </a:bodyPr>
          <a:lstStyle/>
          <a:p>
            <a:endParaRPr lang="zh-CN" altLang="en-US" dirty="0" smtClean="0">
              <a:solidFill>
                <a:srgbClr val="E46C0A"/>
              </a:solidFill>
            </a:endParaRPr>
          </a:p>
        </p:txBody>
      </p:sp>
      <p:pic>
        <p:nvPicPr>
          <p:cNvPr id="15362" name="Picture 2" descr="H:\Databases\halloween-costumes-racist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206485"/>
      </p:ext>
    </p:extLst>
  </p:cSld>
  <p:clrMapOvr>
    <a:masterClrMapping/>
  </p:clrMapOvr>
  <mc:AlternateContent xmlns:mc="http://schemas.openxmlformats.org/markup-compatibility/2006">
    <mc:Choice xmlns:p14="http://schemas.microsoft.com/office/powerpoint/2010/main" Requires="p14">
      <p:transition spd="slow" p14:dur="2000" advTm="5859"/>
    </mc:Choice>
    <mc:Fallback>
      <p:transition spd="slow" advTm="5859"/>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r>
              <a:rPr lang="en-US" altLang="zh-CN" b="1" dirty="0" smtClean="0">
                <a:latin typeface="Arial Black" pitchFamily="34" charset="0"/>
              </a:rPr>
              <a:t>Ghetto/Black Person</a:t>
            </a:r>
            <a:endParaRPr lang="zh-CN" altLang="en-US" dirty="0" smtClean="0">
              <a:latin typeface="Arial Black" pitchFamily="34" charset="0"/>
            </a:endParaRPr>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latin typeface="Arial" pitchFamily="34" charset="0"/>
                <a:cs typeface="Arial" pitchFamily="34" charset="0"/>
              </a:rPr>
              <a:t>“</a:t>
            </a:r>
            <a:r>
              <a:rPr lang="en-US" dirty="0">
                <a:latin typeface="Arial" pitchFamily="34" charset="0"/>
                <a:cs typeface="Arial" pitchFamily="34" charset="0"/>
              </a:rPr>
              <a:t>Ghetto </a:t>
            </a:r>
            <a:r>
              <a:rPr lang="en-US" dirty="0" smtClean="0">
                <a:latin typeface="Arial" pitchFamily="34" charset="0"/>
                <a:cs typeface="Arial" pitchFamily="34" charset="0"/>
              </a:rPr>
              <a:t>Fab</a:t>
            </a:r>
            <a:r>
              <a:rPr lang="en-US" dirty="0">
                <a:latin typeface="Arial" pitchFamily="34" charset="0"/>
                <a:cs typeface="Arial" pitchFamily="34" charset="0"/>
              </a:rPr>
              <a:t>” costumes invoke stereotypical images of African Americans as low-class, </a:t>
            </a:r>
            <a:r>
              <a:rPr lang="en-US" dirty="0" smtClean="0">
                <a:latin typeface="Arial" pitchFamily="34" charset="0"/>
                <a:cs typeface="Arial" pitchFamily="34" charset="0"/>
              </a:rPr>
              <a:t>thuggish </a:t>
            </a:r>
            <a:r>
              <a:rPr lang="en-US" dirty="0">
                <a:latin typeface="Arial" pitchFamily="34" charset="0"/>
                <a:cs typeface="Arial" pitchFamily="34" charset="0"/>
              </a:rPr>
              <a:t>and sexually provocative, among others.  These costumes tend to be racist and classist</a:t>
            </a:r>
            <a:r>
              <a:rPr lang="en-US" dirty="0" smtClean="0">
                <a:latin typeface="Arial" pitchFamily="34" charset="0"/>
                <a:cs typeface="Arial" pitchFamily="34" charset="0"/>
              </a:rPr>
              <a:t>.</a:t>
            </a:r>
          </a:p>
          <a:p>
            <a:pPr marL="0" indent="0">
              <a:buNone/>
            </a:pPr>
            <a:endParaRPr lang="en-US" dirty="0">
              <a:latin typeface="Arial" pitchFamily="34" charset="0"/>
              <a:cs typeface="Arial" pitchFamily="34" charset="0"/>
            </a:endParaRPr>
          </a:p>
          <a:p>
            <a:pPr marL="0" indent="0">
              <a:buNone/>
            </a:pPr>
            <a:r>
              <a:rPr lang="en-US" dirty="0" smtClean="0">
                <a:latin typeface="Arial" pitchFamily="34" charset="0"/>
                <a:cs typeface="Arial" pitchFamily="34" charset="0"/>
              </a:rPr>
              <a:t>Black </a:t>
            </a:r>
            <a:r>
              <a:rPr lang="en-US" dirty="0">
                <a:latin typeface="Arial" pitchFamily="34" charset="0"/>
                <a:cs typeface="Arial" pitchFamily="34" charset="0"/>
              </a:rPr>
              <a:t>face has a deeply rooted racial history in the </a:t>
            </a:r>
            <a:r>
              <a:rPr lang="en-US" dirty="0" smtClean="0">
                <a:latin typeface="Arial" pitchFamily="34" charset="0"/>
                <a:cs typeface="Arial" pitchFamily="34" charset="0"/>
              </a:rPr>
              <a:t>U.S</a:t>
            </a:r>
            <a:r>
              <a:rPr lang="en-US" dirty="0">
                <a:latin typeface="Arial" pitchFamily="34" charset="0"/>
                <a:cs typeface="Arial" pitchFamily="34" charset="0"/>
              </a:rPr>
              <a:t>. It </a:t>
            </a:r>
            <a:r>
              <a:rPr lang="en-US" dirty="0" smtClean="0">
                <a:latin typeface="Arial" pitchFamily="34" charset="0"/>
                <a:cs typeface="Arial" pitchFamily="34" charset="0"/>
              </a:rPr>
              <a:t>extends </a:t>
            </a:r>
            <a:r>
              <a:rPr lang="en-US" dirty="0">
                <a:latin typeface="Arial" pitchFamily="34" charset="0"/>
                <a:cs typeface="Arial" pitchFamily="34" charset="0"/>
              </a:rPr>
              <a:t>back to minstrel shows in which white actors would </a:t>
            </a:r>
            <a:r>
              <a:rPr lang="en-US" dirty="0" smtClean="0">
                <a:latin typeface="Arial" pitchFamily="34" charset="0"/>
                <a:cs typeface="Arial" pitchFamily="34" charset="0"/>
              </a:rPr>
              <a:t>paint </a:t>
            </a:r>
            <a:r>
              <a:rPr lang="en-US" dirty="0">
                <a:latin typeface="Arial" pitchFamily="34" charset="0"/>
                <a:cs typeface="Arial" pitchFamily="34" charset="0"/>
              </a:rPr>
              <a:t>their faces </a:t>
            </a:r>
            <a:r>
              <a:rPr lang="en-US" dirty="0" smtClean="0">
                <a:latin typeface="Arial" pitchFamily="34" charset="0"/>
                <a:cs typeface="Arial" pitchFamily="34" charset="0"/>
              </a:rPr>
              <a:t>black, </a:t>
            </a:r>
            <a:r>
              <a:rPr lang="en-US" dirty="0">
                <a:latin typeface="Arial" pitchFamily="34" charset="0"/>
                <a:cs typeface="Arial" pitchFamily="34" charset="0"/>
              </a:rPr>
              <a:t>and lips red or </a:t>
            </a:r>
            <a:r>
              <a:rPr lang="en-US" dirty="0" smtClean="0">
                <a:latin typeface="Arial" pitchFamily="34" charset="0"/>
                <a:cs typeface="Arial" pitchFamily="34" charset="0"/>
              </a:rPr>
              <a:t>white, </a:t>
            </a:r>
            <a:r>
              <a:rPr lang="en-US" dirty="0">
                <a:latin typeface="Arial" pitchFamily="34" charset="0"/>
                <a:cs typeface="Arial" pitchFamily="34" charset="0"/>
              </a:rPr>
              <a:t>to </a:t>
            </a:r>
            <a:r>
              <a:rPr lang="en-US" dirty="0" smtClean="0">
                <a:latin typeface="Arial" pitchFamily="34" charset="0"/>
                <a:cs typeface="Arial" pitchFamily="34" charset="0"/>
              </a:rPr>
              <a:t>mock </a:t>
            </a:r>
            <a:r>
              <a:rPr lang="en-US" dirty="0">
                <a:latin typeface="Arial" pitchFamily="34" charset="0"/>
                <a:cs typeface="Arial" pitchFamily="34" charset="0"/>
              </a:rPr>
              <a:t>the physical appearance of African </a:t>
            </a:r>
            <a:r>
              <a:rPr lang="en-US" dirty="0" smtClean="0">
                <a:latin typeface="Arial" pitchFamily="34" charset="0"/>
                <a:cs typeface="Arial" pitchFamily="34" charset="0"/>
              </a:rPr>
              <a:t>Americans </a:t>
            </a:r>
            <a:r>
              <a:rPr lang="en-US" dirty="0">
                <a:latin typeface="Arial" pitchFamily="34" charset="0"/>
                <a:cs typeface="Arial" pitchFamily="34" charset="0"/>
              </a:rPr>
              <a:t>and perform grotesque comedy based on the idea that black people aren’t human </a:t>
            </a:r>
            <a:r>
              <a:rPr lang="en-US" dirty="0" smtClean="0">
                <a:latin typeface="Arial" pitchFamily="34" charset="0"/>
                <a:cs typeface="Arial" pitchFamily="34" charset="0"/>
              </a:rPr>
              <a:t>beings.</a:t>
            </a:r>
            <a:endParaRPr lang="en-US" dirty="0">
              <a:latin typeface="Arial" pitchFamily="34" charset="0"/>
              <a:cs typeface="Arial" pitchFamily="34" charset="0"/>
            </a:endParaRPr>
          </a:p>
          <a:p>
            <a:endParaRPr lang="zh-CN" altLang="en-US" dirty="0" smtClean="0">
              <a:solidFill>
                <a:srgbClr val="E46C0A"/>
              </a:solidFill>
            </a:endParaRPr>
          </a:p>
        </p:txBody>
      </p:sp>
    </p:spTree>
    <p:extLst>
      <p:ext uri="{BB962C8B-B14F-4D97-AF65-F5344CB8AC3E}">
        <p14:creationId xmlns:p14="http://schemas.microsoft.com/office/powerpoint/2010/main" val="2489647663"/>
      </p:ext>
    </p:extLst>
  </p:cSld>
  <p:clrMapOvr>
    <a:masterClrMapping/>
  </p:clrMapOvr>
  <mc:AlternateContent xmlns:mc="http://schemas.openxmlformats.org/markup-compatibility/2006">
    <mc:Choice xmlns:p14="http://schemas.microsoft.com/office/powerpoint/2010/main" Requires="p14">
      <p:transition spd="slow" p14:dur="2000" advTm="19513"/>
    </mc:Choice>
    <mc:Fallback>
      <p:transition spd="slow" advTm="19513"/>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endParaRPr lang="zh-CN" altLang="en-US" dirty="0" smtClean="0"/>
          </a:p>
        </p:txBody>
      </p:sp>
      <p:sp>
        <p:nvSpPr>
          <p:cNvPr id="3" name="Content Placeholder 2"/>
          <p:cNvSpPr>
            <a:spLocks noGrp="1"/>
          </p:cNvSpPr>
          <p:nvPr>
            <p:ph idx="1"/>
          </p:nvPr>
        </p:nvSpPr>
        <p:spPr/>
        <p:txBody>
          <a:bodyPr>
            <a:normAutofit/>
          </a:bodyPr>
          <a:lstStyle/>
          <a:p>
            <a:endParaRPr lang="zh-CN" altLang="en-US" dirty="0" smtClean="0">
              <a:solidFill>
                <a:srgbClr val="E46C0A"/>
              </a:solidFill>
            </a:endParaRPr>
          </a:p>
        </p:txBody>
      </p:sp>
      <p:pic>
        <p:nvPicPr>
          <p:cNvPr id="18434" name="Picture 2" descr="H:\Databases\AsianFINA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04800"/>
            <a:ext cx="45720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677889"/>
      </p:ext>
    </p:extLst>
  </p:cSld>
  <p:clrMapOvr>
    <a:masterClrMapping/>
  </p:clrMapOvr>
  <mc:AlternateContent xmlns:mc="http://schemas.openxmlformats.org/markup-compatibility/2006">
    <mc:Choice xmlns:p14="http://schemas.microsoft.com/office/powerpoint/2010/main" Requires="p14">
      <p:transition spd="slow" p14:dur="2000" advTm="6480"/>
    </mc:Choice>
    <mc:Fallback>
      <p:transition spd="slow" advTm="648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r>
              <a:rPr lang="en-US" altLang="zh-CN" b="1" dirty="0" smtClean="0">
                <a:latin typeface="Arial Black" pitchFamily="34" charset="0"/>
              </a:rPr>
              <a:t>Asians</a:t>
            </a:r>
            <a:endParaRPr lang="zh-CN" altLang="en-US" dirty="0" smtClean="0">
              <a:latin typeface="Arial Black" pitchFamily="34" charset="0"/>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dirty="0">
                <a:latin typeface="Arial" pitchFamily="34" charset="0"/>
                <a:cs typeface="Arial" pitchFamily="34" charset="0"/>
              </a:rPr>
              <a:t>Asian Americans have been stereotyped as a "model minority"; that is, positive traits are applied as a stereotype. Asians as a whole are seen as hardworking, studious, intelligent, productive, and inoffensive people who have elevated their social standing through merit and diligence. The model minority stereotype is a misconception that exaggerates the success of Asian Americans, alienates them from other people of color, and dismisses the actual experiences of racism they face. </a:t>
            </a:r>
          </a:p>
          <a:p>
            <a:endParaRPr lang="en-US" dirty="0"/>
          </a:p>
          <a:p>
            <a:endParaRPr lang="zh-CN" altLang="en-US" dirty="0" smtClean="0">
              <a:solidFill>
                <a:srgbClr val="E46C0A"/>
              </a:solidFill>
            </a:endParaRPr>
          </a:p>
        </p:txBody>
      </p:sp>
    </p:spTree>
    <p:extLst>
      <p:ext uri="{BB962C8B-B14F-4D97-AF65-F5344CB8AC3E}">
        <p14:creationId xmlns:p14="http://schemas.microsoft.com/office/powerpoint/2010/main" val="2214115971"/>
      </p:ext>
    </p:extLst>
  </p:cSld>
  <p:clrMapOvr>
    <a:masterClrMapping/>
  </p:clrMapOvr>
  <mc:AlternateContent xmlns:mc="http://schemas.openxmlformats.org/markup-compatibility/2006">
    <mc:Choice xmlns:p14="http://schemas.microsoft.com/office/powerpoint/2010/main" Requires="p14">
      <p:transition spd="slow" p14:dur="2000" advTm="15204"/>
    </mc:Choice>
    <mc:Fallback>
      <p:transition spd="slow" advTm="15204"/>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r>
              <a:rPr lang="en-US" altLang="zh-CN" b="1" dirty="0" smtClean="0">
                <a:latin typeface="Arial Black" pitchFamily="34" charset="0"/>
              </a:rPr>
              <a:t>Thoughts…?</a:t>
            </a:r>
            <a:endParaRPr lang="zh-CN" altLang="en-US" b="1" dirty="0" smtClean="0">
              <a:latin typeface="Arial Black" pitchFamily="34" charset="0"/>
            </a:endParaRPr>
          </a:p>
        </p:txBody>
      </p:sp>
      <p:sp>
        <p:nvSpPr>
          <p:cNvPr id="3" name="Content Placeholder 2"/>
          <p:cNvSpPr>
            <a:spLocks noGrp="1"/>
          </p:cNvSpPr>
          <p:nvPr>
            <p:ph idx="1"/>
          </p:nvPr>
        </p:nvSpPr>
        <p:spPr/>
        <p:txBody>
          <a:bodyPr>
            <a:normAutofit fontScale="77500" lnSpcReduction="20000"/>
          </a:bodyPr>
          <a:lstStyle/>
          <a:p>
            <a:r>
              <a:rPr lang="en-US" altLang="zh-CN" dirty="0" smtClean="0">
                <a:latin typeface="Arial" pitchFamily="34" charset="0"/>
                <a:cs typeface="Arial" pitchFamily="34" charset="0"/>
              </a:rPr>
              <a:t>I learned something new.</a:t>
            </a:r>
          </a:p>
          <a:p>
            <a:r>
              <a:rPr lang="en-US" altLang="zh-CN" dirty="0" smtClean="0">
                <a:latin typeface="Arial" pitchFamily="34" charset="0"/>
                <a:cs typeface="Arial" pitchFamily="34" charset="0"/>
              </a:rPr>
              <a:t>Stop being sensitive.</a:t>
            </a:r>
          </a:p>
          <a:p>
            <a:r>
              <a:rPr lang="en-US" altLang="zh-CN" dirty="0" smtClean="0">
                <a:latin typeface="Arial" pitchFamily="34" charset="0"/>
                <a:cs typeface="Arial" pitchFamily="34" charset="0"/>
              </a:rPr>
              <a:t>I may need to select another costume.</a:t>
            </a:r>
          </a:p>
          <a:p>
            <a:r>
              <a:rPr lang="en-US" altLang="zh-CN" dirty="0" smtClean="0">
                <a:latin typeface="Arial" pitchFamily="34" charset="0"/>
                <a:cs typeface="Arial" pitchFamily="34" charset="0"/>
              </a:rPr>
              <a:t>Don’t be so uptight.</a:t>
            </a:r>
          </a:p>
          <a:p>
            <a:r>
              <a:rPr lang="en-US" altLang="zh-CN" dirty="0" smtClean="0">
                <a:latin typeface="Arial" pitchFamily="34" charset="0"/>
                <a:cs typeface="Arial" pitchFamily="34" charset="0"/>
              </a:rPr>
              <a:t>Have I offended others with past costumes?</a:t>
            </a:r>
          </a:p>
          <a:p>
            <a:r>
              <a:rPr lang="en-US" dirty="0" smtClean="0">
                <a:latin typeface="Arial" pitchFamily="34" charset="0"/>
                <a:cs typeface="Arial" pitchFamily="34" charset="0"/>
              </a:rPr>
              <a:t>Get over yourselves and learn to recognize real racism!" </a:t>
            </a:r>
          </a:p>
          <a:p>
            <a:r>
              <a:rPr lang="en-US" dirty="0" smtClean="0">
                <a:latin typeface="Arial" pitchFamily="34" charset="0"/>
                <a:cs typeface="Arial" pitchFamily="34" charset="0"/>
              </a:rPr>
              <a:t>___________________________________________</a:t>
            </a:r>
          </a:p>
          <a:p>
            <a:pPr marL="0" indent="0">
              <a:buNone/>
            </a:pPr>
            <a:endParaRPr lang="en-US" dirty="0" smtClean="0"/>
          </a:p>
          <a:p>
            <a:pPr marL="0" indent="0">
              <a:buNone/>
            </a:pPr>
            <a:r>
              <a:rPr lang="en-US" dirty="0"/>
              <a:t/>
            </a:r>
            <a:br>
              <a:rPr lang="en-US" dirty="0"/>
            </a:br>
            <a:endParaRPr lang="zh-CN" altLang="en-US" dirty="0" smtClean="0">
              <a:solidFill>
                <a:srgbClr val="E46C0A"/>
              </a:solidFill>
            </a:endParaRPr>
          </a:p>
        </p:txBody>
      </p:sp>
    </p:spTree>
    <p:extLst>
      <p:ext uri="{BB962C8B-B14F-4D97-AF65-F5344CB8AC3E}">
        <p14:creationId xmlns:p14="http://schemas.microsoft.com/office/powerpoint/2010/main" val="3833804697"/>
      </p:ext>
    </p:extLst>
  </p:cSld>
  <p:clrMapOvr>
    <a:masterClrMapping/>
  </p:clrMapOvr>
  <mc:AlternateContent xmlns:mc="http://schemas.openxmlformats.org/markup-compatibility/2006">
    <mc:Choice xmlns:p14="http://schemas.microsoft.com/office/powerpoint/2010/main" Requires="p14">
      <p:transition spd="slow" p14:dur="2000" advTm="9321"/>
    </mc:Choice>
    <mc:Fallback>
      <p:transition spd="slow" advTm="9321"/>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endParaRPr lang="zh-CN" altLang="en-US" dirty="0" smtClean="0"/>
          </a:p>
        </p:txBody>
      </p:sp>
      <p:sp>
        <p:nvSpPr>
          <p:cNvPr id="3" name="Content Placeholder 2"/>
          <p:cNvSpPr>
            <a:spLocks noGrp="1"/>
          </p:cNvSpPr>
          <p:nvPr>
            <p:ph idx="1"/>
          </p:nvPr>
        </p:nvSpPr>
        <p:spPr/>
        <p:txBody>
          <a:bodyPr>
            <a:normAutofit/>
          </a:bodyPr>
          <a:lstStyle/>
          <a:p>
            <a:pPr marL="0" indent="0">
              <a:buNone/>
            </a:pPr>
            <a:r>
              <a:rPr lang="en-US" dirty="0" smtClean="0">
                <a:latin typeface="Arial" pitchFamily="34" charset="0"/>
                <a:cs typeface="Arial" pitchFamily="34" charset="0"/>
              </a:rPr>
              <a:t>The reactions to this information may vary, but the goals of the campaign are simple:</a:t>
            </a:r>
          </a:p>
          <a:p>
            <a:pPr>
              <a:buFont typeface="Wingdings" pitchFamily="2" charset="2"/>
              <a:buChar char="ü"/>
            </a:pPr>
            <a:r>
              <a:rPr lang="en-US" b="1" dirty="0" smtClean="0">
                <a:latin typeface="Arial Black" pitchFamily="34" charset="0"/>
                <a:cs typeface="Arial" pitchFamily="34" charset="0"/>
              </a:rPr>
              <a:t>Raise awareness</a:t>
            </a:r>
          </a:p>
          <a:p>
            <a:pPr>
              <a:buFont typeface="Wingdings" pitchFamily="2" charset="2"/>
              <a:buChar char="ü"/>
            </a:pPr>
            <a:r>
              <a:rPr lang="en-US" b="1" dirty="0" smtClean="0">
                <a:latin typeface="Arial Black" pitchFamily="34" charset="0"/>
                <a:cs typeface="Arial" pitchFamily="34" charset="0"/>
              </a:rPr>
              <a:t>Create dialogue</a:t>
            </a:r>
          </a:p>
          <a:p>
            <a:pPr marL="0" indent="0">
              <a:buNone/>
            </a:pPr>
            <a:r>
              <a:rPr lang="en-US" dirty="0" smtClean="0"/>
              <a:t/>
            </a:r>
            <a:br>
              <a:rPr lang="en-US" dirty="0" smtClean="0"/>
            </a:br>
            <a:endParaRPr lang="zh-CN" altLang="en-US" dirty="0" smtClean="0">
              <a:solidFill>
                <a:srgbClr val="E46C0A"/>
              </a:solidFill>
            </a:endParaRPr>
          </a:p>
        </p:txBody>
      </p:sp>
    </p:spTree>
    <p:extLst>
      <p:ext uri="{BB962C8B-B14F-4D97-AF65-F5344CB8AC3E}">
        <p14:creationId xmlns:p14="http://schemas.microsoft.com/office/powerpoint/2010/main" val="3725631754"/>
      </p:ext>
    </p:extLst>
  </p:cSld>
  <p:clrMapOvr>
    <a:masterClrMapping/>
  </p:clrMapOvr>
  <mc:AlternateContent xmlns:mc="http://schemas.openxmlformats.org/markup-compatibility/2006">
    <mc:Choice xmlns:p14="http://schemas.microsoft.com/office/powerpoint/2010/main" Requires="p14">
      <p:transition spd="slow" p14:dur="2000" advTm="5718"/>
    </mc:Choice>
    <mc:Fallback>
      <p:transition spd="slow" advTm="5718"/>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endParaRPr lang="zh-CN" altLang="en-US" dirty="0" smtClean="0"/>
          </a:p>
        </p:txBody>
      </p:sp>
      <p:sp>
        <p:nvSpPr>
          <p:cNvPr id="3" name="Content Placeholder 2"/>
          <p:cNvSpPr>
            <a:spLocks noGrp="1"/>
          </p:cNvSpPr>
          <p:nvPr>
            <p:ph idx="1"/>
          </p:nvPr>
        </p:nvSpPr>
        <p:spPr/>
        <p:txBody>
          <a:bodyPr>
            <a:normAutofit/>
          </a:bodyPr>
          <a:lstStyle/>
          <a:p>
            <a:pPr marL="0" indent="0">
              <a:buNone/>
            </a:pPr>
            <a:r>
              <a:rPr lang="en-US" dirty="0" smtClean="0"/>
              <a:t>“It’s about respect, human dignity, and the acceptance of other cultures (these posters simply ask people to think before they choose their Halloween costume).” – STARS Member</a:t>
            </a:r>
            <a:br>
              <a:rPr lang="en-US" dirty="0" smtClean="0"/>
            </a:br>
            <a:endParaRPr lang="zh-CN" altLang="en-US" dirty="0" smtClean="0">
              <a:solidFill>
                <a:srgbClr val="E46C0A"/>
              </a:solidFill>
            </a:endParaRPr>
          </a:p>
        </p:txBody>
      </p:sp>
    </p:spTree>
    <p:extLst>
      <p:ext uri="{BB962C8B-B14F-4D97-AF65-F5344CB8AC3E}">
        <p14:creationId xmlns:p14="http://schemas.microsoft.com/office/powerpoint/2010/main" val="3364918216"/>
      </p:ext>
    </p:extLst>
  </p:cSld>
  <p:clrMapOvr>
    <a:masterClrMapping/>
  </p:clrMapOvr>
  <mc:AlternateContent xmlns:mc="http://schemas.openxmlformats.org/markup-compatibility/2006">
    <mc:Choice xmlns:p14="http://schemas.microsoft.com/office/powerpoint/2010/main" Requires="p14">
      <p:transition spd="slow" p14:dur="2000" advTm="8370"/>
    </mc:Choice>
    <mc:Fallback>
      <p:transition spd="slow" advTm="837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endParaRPr lang="zh-CN" altLang="en-US" dirty="0" smtClean="0"/>
          </a:p>
        </p:txBody>
      </p:sp>
      <p:sp>
        <p:nvSpPr>
          <p:cNvPr id="3" name="Content Placeholder 2"/>
          <p:cNvSpPr>
            <a:spLocks noGrp="1"/>
          </p:cNvSpPr>
          <p:nvPr>
            <p:ph idx="1"/>
          </p:nvPr>
        </p:nvSpPr>
        <p:spPr/>
        <p:txBody>
          <a:bodyPr>
            <a:normAutofit/>
          </a:bodyPr>
          <a:lstStyle/>
          <a:p>
            <a:pPr marL="0" indent="0">
              <a:buNone/>
            </a:pPr>
            <a:r>
              <a:rPr lang="en-US" dirty="0" smtClean="0">
                <a:latin typeface="Arial" pitchFamily="34" charset="0"/>
                <a:cs typeface="Arial" pitchFamily="34" charset="0"/>
              </a:rPr>
              <a:t>Controversy surrounding racially offensive Halloween costumes and theme parties have become a routine part of the holiday on college campuses. But a group of Ohio University students has taken it upon themselves to school their schoolmates on racist Halloween costumes.</a:t>
            </a:r>
            <a:endParaRPr lang="zh-CN" altLang="en-US" dirty="0" smtClean="0">
              <a:solidFill>
                <a:srgbClr val="E46C0A"/>
              </a:solidFill>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15007"/>
    </mc:Choice>
    <mc:Fallback>
      <p:transition spd="slow" advTm="15007"/>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533400"/>
            <a:ext cx="8229600" cy="1743075"/>
          </a:xfrm>
        </p:spPr>
        <p:txBody>
          <a:bodyPr/>
          <a:lstStyle/>
          <a:p>
            <a:r>
              <a:rPr lang="en-US" altLang="zh-CN" dirty="0" smtClean="0">
                <a:latin typeface="Arial Black" pitchFamily="34" charset="0"/>
              </a:rPr>
              <a:t>Thank </a:t>
            </a:r>
            <a:r>
              <a:rPr lang="en-US" altLang="zh-CN" dirty="0" smtClean="0">
                <a:latin typeface="Arial Black" pitchFamily="34" charset="0"/>
              </a:rPr>
              <a:t>you!</a:t>
            </a:r>
            <a:br>
              <a:rPr lang="en-US" altLang="zh-CN" dirty="0" smtClean="0">
                <a:latin typeface="Arial Black" pitchFamily="34" charset="0"/>
              </a:rPr>
            </a:br>
            <a:r>
              <a:rPr lang="en-US" altLang="zh-CN" sz="2400" dirty="0" smtClean="0">
                <a:latin typeface="Arial Black" pitchFamily="34" charset="0"/>
              </a:rPr>
              <a:t>The Multicultural Center</a:t>
            </a:r>
            <a:endParaRPr lang="zh-CN" altLang="en-US" sz="2400" dirty="0" smtClean="0">
              <a:latin typeface="Arial Black"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3497"/>
    </mc:Choice>
    <mc:Fallback>
      <p:transition spd="slow" advTm="3497"/>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endParaRPr lang="zh-CN" altLang="en-US" smtClean="0"/>
          </a:p>
        </p:txBody>
      </p:sp>
      <p:sp>
        <p:nvSpPr>
          <p:cNvPr id="3" name="Content Placeholder 2"/>
          <p:cNvSpPr>
            <a:spLocks noGrp="1"/>
          </p:cNvSpPr>
          <p:nvPr>
            <p:ph idx="1"/>
          </p:nvPr>
        </p:nvSpPr>
        <p:spPr/>
        <p:txBody>
          <a:bodyPr>
            <a:normAutofit/>
          </a:bodyPr>
          <a:lstStyle/>
          <a:p>
            <a:pPr marL="0" indent="0">
              <a:buNone/>
            </a:pPr>
            <a:r>
              <a:rPr lang="en-US" dirty="0" smtClean="0">
                <a:latin typeface="Arial" pitchFamily="34" charset="0"/>
                <a:cs typeface="Arial" pitchFamily="34" charset="0"/>
              </a:rPr>
              <a:t>Costumes are often used to make statements, showcase creativity, and evoke laughter.  But what can be seen as “innocent fun” to some, can be viewed as offensive to others.</a:t>
            </a:r>
          </a:p>
          <a:p>
            <a:pPr algn="ctr"/>
            <a:endParaRPr lang="zh-CN" altLang="en-US" dirty="0" smtClean="0">
              <a:solidFill>
                <a:srgbClr val="E46C0A"/>
              </a:solidFill>
            </a:endParaRPr>
          </a:p>
        </p:txBody>
      </p:sp>
    </p:spTree>
    <p:extLst>
      <p:ext uri="{BB962C8B-B14F-4D97-AF65-F5344CB8AC3E}">
        <p14:creationId xmlns:p14="http://schemas.microsoft.com/office/powerpoint/2010/main" val="3670927363"/>
      </p:ext>
    </p:extLst>
  </p:cSld>
  <p:clrMapOvr>
    <a:masterClrMapping/>
  </p:clrMapOvr>
  <mc:AlternateContent xmlns:mc="http://schemas.openxmlformats.org/markup-compatibility/2006">
    <mc:Choice xmlns:p14="http://schemas.microsoft.com/office/powerpoint/2010/main" Requires="p14">
      <p:transition spd="slow" p14:dur="2000" advTm="6513"/>
    </mc:Choice>
    <mc:Fallback>
      <p:transition spd="slow" advTm="6513"/>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endParaRPr lang="zh-CN" altLang="en-US" b="1" dirty="0" smtClean="0"/>
          </a:p>
        </p:txBody>
      </p:sp>
      <p:sp>
        <p:nvSpPr>
          <p:cNvPr id="3" name="Content Placeholder 2"/>
          <p:cNvSpPr>
            <a:spLocks noGrp="1"/>
          </p:cNvSpPr>
          <p:nvPr>
            <p:ph idx="1"/>
          </p:nvPr>
        </p:nvSpPr>
        <p:spPr/>
        <p:txBody>
          <a:bodyPr>
            <a:normAutofit/>
          </a:bodyPr>
          <a:lstStyle/>
          <a:p>
            <a:pPr marL="0" indent="0">
              <a:buNone/>
            </a:pPr>
            <a:r>
              <a:rPr lang="en-US" altLang="zh-CN" dirty="0">
                <a:latin typeface="Arial" pitchFamily="34" charset="0"/>
                <a:cs typeface="Arial" pitchFamily="34" charset="0"/>
              </a:rPr>
              <a:t>T</a:t>
            </a:r>
            <a:r>
              <a:rPr lang="en-US" altLang="zh-CN" dirty="0" smtClean="0">
                <a:latin typeface="Arial" pitchFamily="34" charset="0"/>
                <a:cs typeface="Arial" pitchFamily="34" charset="0"/>
              </a:rPr>
              <a:t>hese images are taken from </a:t>
            </a:r>
            <a:r>
              <a:rPr lang="en-US" dirty="0" smtClean="0">
                <a:latin typeface="Arial" pitchFamily="34" charset="0"/>
                <a:cs typeface="Arial" pitchFamily="34" charset="0"/>
              </a:rPr>
              <a:t>Ohio University’s student group “Students Teaching About Racism in Society” (STARS) </a:t>
            </a:r>
            <a:r>
              <a:rPr lang="en-US" b="1" i="1" dirty="0" smtClean="0">
                <a:latin typeface="Arial" pitchFamily="34" charset="0"/>
                <a:cs typeface="Arial" pitchFamily="34" charset="0"/>
              </a:rPr>
              <a:t>“We’re a Culture, Not a Costume” </a:t>
            </a:r>
            <a:r>
              <a:rPr lang="en-US" dirty="0" smtClean="0">
                <a:latin typeface="Arial" pitchFamily="34" charset="0"/>
                <a:cs typeface="Arial" pitchFamily="34" charset="0"/>
              </a:rPr>
              <a:t>Halloween campaign. It was designed to encourage people to think twice about the nature of the costumes they choose to wear. This campaign has gained national attention.</a:t>
            </a:r>
            <a:endParaRPr lang="zh-CN" altLang="en-US" dirty="0" smtClean="0">
              <a:latin typeface="Arial" pitchFamily="34" charset="0"/>
              <a:cs typeface="Arial" pitchFamily="34" charset="0"/>
            </a:endParaRPr>
          </a:p>
        </p:txBody>
      </p:sp>
    </p:spTree>
    <p:extLst>
      <p:ext uri="{BB962C8B-B14F-4D97-AF65-F5344CB8AC3E}">
        <p14:creationId xmlns:p14="http://schemas.microsoft.com/office/powerpoint/2010/main" val="2080035330"/>
      </p:ext>
    </p:extLst>
  </p:cSld>
  <p:clrMapOvr>
    <a:masterClrMapping/>
  </p:clrMapOvr>
  <mc:AlternateContent xmlns:mc="http://schemas.openxmlformats.org/markup-compatibility/2006">
    <mc:Choice xmlns:p14="http://schemas.microsoft.com/office/powerpoint/2010/main" Requires="p14">
      <p:transition spd="slow" p14:dur="2000" advTm="14042"/>
    </mc:Choice>
    <mc:Fallback>
      <p:transition spd="slow" advTm="14042"/>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endParaRPr lang="zh-CN" altLang="en-US" dirty="0" smtClean="0"/>
          </a:p>
        </p:txBody>
      </p:sp>
      <p:sp>
        <p:nvSpPr>
          <p:cNvPr id="3" name="Content Placeholder 2"/>
          <p:cNvSpPr>
            <a:spLocks noGrp="1"/>
          </p:cNvSpPr>
          <p:nvPr>
            <p:ph idx="1"/>
          </p:nvPr>
        </p:nvSpPr>
        <p:spPr/>
        <p:txBody>
          <a:bodyPr>
            <a:normAutofit/>
          </a:bodyPr>
          <a:lstStyle/>
          <a:p>
            <a:endParaRPr lang="zh-CN" altLang="en-US" dirty="0" smtClean="0">
              <a:solidFill>
                <a:srgbClr val="E46C0A"/>
              </a:solidFill>
            </a:endParaRPr>
          </a:p>
        </p:txBody>
      </p:sp>
      <p:pic>
        <p:nvPicPr>
          <p:cNvPr id="17410" name="Picture 2" descr="H:\Databases\halloween-costumes-racist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0"/>
            <a:ext cx="51054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2168703"/>
      </p:ext>
    </p:extLst>
  </p:cSld>
  <p:clrMapOvr>
    <a:masterClrMapping/>
  </p:clrMapOvr>
  <mc:AlternateContent xmlns:mc="http://schemas.openxmlformats.org/markup-compatibility/2006">
    <mc:Choice xmlns:p14="http://schemas.microsoft.com/office/powerpoint/2010/main" Requires="p14">
      <p:transition spd="slow" p14:dur="2000" advTm="6619"/>
    </mc:Choice>
    <mc:Fallback>
      <p:transition spd="slow" advTm="6619"/>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r>
              <a:rPr lang="en-US" altLang="zh-CN" b="1" dirty="0" smtClean="0">
                <a:latin typeface="Arial Black" pitchFamily="34" charset="0"/>
              </a:rPr>
              <a:t>Redneck</a:t>
            </a:r>
            <a:endParaRPr lang="zh-CN" altLang="en-US" b="1" dirty="0" smtClean="0">
              <a:latin typeface="Arial Black" pitchFamily="34" charset="0"/>
            </a:endParaRPr>
          </a:p>
        </p:txBody>
      </p:sp>
      <p:sp>
        <p:nvSpPr>
          <p:cNvPr id="3" name="Content Placeholder 2"/>
          <p:cNvSpPr>
            <a:spLocks noGrp="1"/>
          </p:cNvSpPr>
          <p:nvPr>
            <p:ph idx="1"/>
          </p:nvPr>
        </p:nvSpPr>
        <p:spPr/>
        <p:txBody>
          <a:bodyPr>
            <a:normAutofit/>
          </a:bodyPr>
          <a:lstStyle/>
          <a:p>
            <a:pPr marL="0" indent="0">
              <a:buNone/>
            </a:pPr>
            <a:r>
              <a:rPr lang="en-US" dirty="0" smtClean="0">
                <a:latin typeface="Arial" pitchFamily="34" charset="0"/>
                <a:cs typeface="Arial" pitchFamily="34" charset="0"/>
              </a:rPr>
              <a:t>These costumes can promote the stereotype that poor whites are ignorant and worthy of ridicule. They suggest that poor and working class whites are inherently inferior to their more affluent counterparts.</a:t>
            </a:r>
          </a:p>
          <a:p>
            <a:endParaRPr lang="zh-CN" altLang="en-US" dirty="0" smtClean="0">
              <a:solidFill>
                <a:srgbClr val="E46C0A"/>
              </a:solidFill>
            </a:endParaRPr>
          </a:p>
        </p:txBody>
      </p:sp>
    </p:spTree>
    <p:extLst>
      <p:ext uri="{BB962C8B-B14F-4D97-AF65-F5344CB8AC3E}">
        <p14:creationId xmlns:p14="http://schemas.microsoft.com/office/powerpoint/2010/main" val="4119106918"/>
      </p:ext>
    </p:extLst>
  </p:cSld>
  <p:clrMapOvr>
    <a:masterClrMapping/>
  </p:clrMapOvr>
  <mc:AlternateContent xmlns:mc="http://schemas.openxmlformats.org/markup-compatibility/2006">
    <mc:Choice xmlns:p14="http://schemas.microsoft.com/office/powerpoint/2010/main" Requires="p14">
      <p:transition spd="slow" p14:dur="2000" advTm="8949"/>
    </mc:Choice>
    <mc:Fallback>
      <p:transition spd="slow" advTm="8949"/>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endParaRPr lang="zh-CN" altLang="en-US" dirty="0" smtClean="0"/>
          </a:p>
        </p:txBody>
      </p:sp>
      <p:sp>
        <p:nvSpPr>
          <p:cNvPr id="3" name="Content Placeholder 2"/>
          <p:cNvSpPr>
            <a:spLocks noGrp="1"/>
          </p:cNvSpPr>
          <p:nvPr>
            <p:ph idx="1"/>
          </p:nvPr>
        </p:nvSpPr>
        <p:spPr/>
        <p:txBody>
          <a:bodyPr>
            <a:normAutofit/>
          </a:bodyPr>
          <a:lstStyle/>
          <a:p>
            <a:endParaRPr lang="zh-CN" altLang="en-US" dirty="0" smtClean="0">
              <a:solidFill>
                <a:srgbClr val="E46C0A"/>
              </a:solidFill>
            </a:endParaRPr>
          </a:p>
        </p:txBody>
      </p:sp>
      <p:pic>
        <p:nvPicPr>
          <p:cNvPr id="16386" name="Picture 2" descr="H:\Databases\culture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52400"/>
            <a:ext cx="4953000" cy="662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0794019"/>
      </p:ext>
    </p:extLst>
  </p:cSld>
  <p:clrMapOvr>
    <a:masterClrMapping/>
  </p:clrMapOvr>
  <mc:AlternateContent xmlns:mc="http://schemas.openxmlformats.org/markup-compatibility/2006">
    <mc:Choice xmlns:p14="http://schemas.microsoft.com/office/powerpoint/2010/main" Requires="p14">
      <p:transition spd="slow" p14:dur="2000" advTm="6831"/>
    </mc:Choice>
    <mc:Fallback>
      <p:transition spd="slow" advTm="683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r>
              <a:rPr lang="en-US" altLang="zh-CN" b="1" dirty="0" smtClean="0">
                <a:latin typeface="Arial Black" pitchFamily="34" charset="0"/>
              </a:rPr>
              <a:t>Geisha</a:t>
            </a:r>
            <a:endParaRPr lang="zh-CN" altLang="en-US" b="1" dirty="0" smtClean="0">
              <a:latin typeface="Arial Black" pitchFamily="34" charset="0"/>
            </a:endParaRPr>
          </a:p>
        </p:txBody>
      </p:sp>
      <p:sp>
        <p:nvSpPr>
          <p:cNvPr id="3" name="Content Placeholder 2"/>
          <p:cNvSpPr>
            <a:spLocks noGrp="1"/>
          </p:cNvSpPr>
          <p:nvPr>
            <p:ph idx="1"/>
          </p:nvPr>
        </p:nvSpPr>
        <p:spPr/>
        <p:txBody>
          <a:bodyPr>
            <a:normAutofit/>
          </a:bodyPr>
          <a:lstStyle/>
          <a:p>
            <a:pPr marL="0" indent="0">
              <a:buNone/>
            </a:pPr>
            <a:r>
              <a:rPr lang="en-US" dirty="0" smtClean="0">
                <a:latin typeface="Arial" pitchFamily="34" charset="0"/>
                <a:cs typeface="Arial" pitchFamily="34" charset="0"/>
              </a:rPr>
              <a:t>Considering </a:t>
            </a:r>
            <a:r>
              <a:rPr lang="en-US" dirty="0">
                <a:latin typeface="Arial" pitchFamily="34" charset="0"/>
                <a:cs typeface="Arial" pitchFamily="34" charset="0"/>
              </a:rPr>
              <a:t>that geishas are perceived to be high-end prostitutes in many circles is a cause for </a:t>
            </a:r>
            <a:r>
              <a:rPr lang="en-US" dirty="0" smtClean="0">
                <a:latin typeface="Arial" pitchFamily="34" charset="0"/>
                <a:cs typeface="Arial" pitchFamily="34" charset="0"/>
              </a:rPr>
              <a:t>concern. </a:t>
            </a:r>
            <a:r>
              <a:rPr lang="en-US" dirty="0">
                <a:latin typeface="Arial" pitchFamily="34" charset="0"/>
                <a:cs typeface="Arial" pitchFamily="34" charset="0"/>
              </a:rPr>
              <a:t>Also troubling is that, along </a:t>
            </a:r>
            <a:r>
              <a:rPr lang="en-US" dirty="0" smtClean="0">
                <a:latin typeface="Arial" pitchFamily="34" charset="0"/>
                <a:cs typeface="Arial" pitchFamily="34" charset="0"/>
              </a:rPr>
              <a:t>with </a:t>
            </a:r>
            <a:r>
              <a:rPr lang="en-US" dirty="0">
                <a:latin typeface="Arial" pitchFamily="34" charset="0"/>
                <a:cs typeface="Arial" pitchFamily="34" charset="0"/>
              </a:rPr>
              <a:t>the dragon lady, </a:t>
            </a:r>
            <a:r>
              <a:rPr lang="en-US" dirty="0" smtClean="0">
                <a:latin typeface="Arial" pitchFamily="34" charset="0"/>
                <a:cs typeface="Arial" pitchFamily="34" charset="0"/>
              </a:rPr>
              <a:t>china </a:t>
            </a:r>
            <a:r>
              <a:rPr lang="en-US" dirty="0">
                <a:latin typeface="Arial" pitchFamily="34" charset="0"/>
                <a:cs typeface="Arial" pitchFamily="34" charset="0"/>
              </a:rPr>
              <a:t>doll and lotus blossom, </a:t>
            </a:r>
            <a:r>
              <a:rPr lang="en-US" dirty="0" smtClean="0">
                <a:latin typeface="Arial" pitchFamily="34" charset="0"/>
                <a:cs typeface="Arial" pitchFamily="34" charset="0"/>
              </a:rPr>
              <a:t>the geisha </a:t>
            </a:r>
            <a:r>
              <a:rPr lang="en-US" dirty="0">
                <a:latin typeface="Arial" pitchFamily="34" charset="0"/>
                <a:cs typeface="Arial" pitchFamily="34" charset="0"/>
              </a:rPr>
              <a:t>girl is a racial and sexual stereotype thrust upon Asian </a:t>
            </a:r>
            <a:r>
              <a:rPr lang="en-US" dirty="0" smtClean="0">
                <a:latin typeface="Arial" pitchFamily="34" charset="0"/>
                <a:cs typeface="Arial" pitchFamily="34" charset="0"/>
              </a:rPr>
              <a:t>women. </a:t>
            </a:r>
            <a:r>
              <a:rPr lang="en-US" dirty="0">
                <a:latin typeface="Arial" pitchFamily="34" charset="0"/>
                <a:cs typeface="Arial" pitchFamily="34" charset="0"/>
              </a:rPr>
              <a:t>The geisha stereotype paints Asian women as submissive, doll-like and existing only to sexually gratify others.</a:t>
            </a:r>
          </a:p>
          <a:p>
            <a:endParaRPr lang="zh-CN" altLang="en-US" dirty="0" smtClean="0">
              <a:solidFill>
                <a:srgbClr val="E46C0A"/>
              </a:solidFill>
            </a:endParaRPr>
          </a:p>
        </p:txBody>
      </p:sp>
    </p:spTree>
    <p:extLst>
      <p:ext uri="{BB962C8B-B14F-4D97-AF65-F5344CB8AC3E}">
        <p14:creationId xmlns:p14="http://schemas.microsoft.com/office/powerpoint/2010/main" val="3471339325"/>
      </p:ext>
    </p:extLst>
  </p:cSld>
  <p:clrMapOvr>
    <a:masterClrMapping/>
  </p:clrMapOvr>
  <mc:AlternateContent xmlns:mc="http://schemas.openxmlformats.org/markup-compatibility/2006">
    <mc:Choice xmlns:p14="http://schemas.microsoft.com/office/powerpoint/2010/main" Requires="p14">
      <p:transition spd="slow" p14:dur="2000" advTm="15131"/>
    </mc:Choice>
    <mc:Fallback>
      <p:transition spd="slow" advTm="15131"/>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30175"/>
            <a:ext cx="8229600" cy="850900"/>
          </a:xfrm>
        </p:spPr>
        <p:txBody>
          <a:bodyPr/>
          <a:lstStyle/>
          <a:p>
            <a:r>
              <a:rPr lang="en-US" altLang="zh-CN" b="1" dirty="0" smtClean="0"/>
              <a:t>Ghetto/Black Person</a:t>
            </a:r>
            <a:endParaRPr lang="zh-CN" altLang="en-US" dirty="0" smtClean="0"/>
          </a:p>
        </p:txBody>
      </p:sp>
      <p:sp>
        <p:nvSpPr>
          <p:cNvPr id="3" name="Content Placeholder 2"/>
          <p:cNvSpPr>
            <a:spLocks noGrp="1"/>
          </p:cNvSpPr>
          <p:nvPr>
            <p:ph idx="1"/>
          </p:nvPr>
        </p:nvSpPr>
        <p:spPr/>
        <p:txBody>
          <a:bodyPr>
            <a:normAutofit/>
          </a:bodyPr>
          <a:lstStyle/>
          <a:p>
            <a:endParaRPr lang="zh-CN" altLang="en-US" dirty="0" smtClean="0">
              <a:solidFill>
                <a:srgbClr val="E46C0A"/>
              </a:solidFill>
            </a:endParaRPr>
          </a:p>
        </p:txBody>
      </p:sp>
      <p:pic>
        <p:nvPicPr>
          <p:cNvPr id="12290" name="Picture 2" descr="H:\Databases\article-2053134-0E85B6E800000578-103_634x94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28600"/>
            <a:ext cx="51054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81493"/>
      </p:ext>
    </p:extLst>
  </p:cSld>
  <p:clrMapOvr>
    <a:masterClrMapping/>
  </p:clrMapOvr>
  <mc:AlternateContent xmlns:mc="http://schemas.openxmlformats.org/markup-compatibility/2006">
    <mc:Choice xmlns:p14="http://schemas.microsoft.com/office/powerpoint/2010/main" Requires="p14">
      <p:transition spd="slow" p14:dur="2000" advTm="5855"/>
    </mc:Choice>
    <mc:Fallback>
      <p:transition spd="slow" advTm="5855"/>
    </mc:Fallback>
  </mc:AlternateContent>
  <p:timing>
    <p:tnLst>
      <p:par>
        <p:cTn id="1" dur="indefinite" restart="never" nodeType="tmRoot"/>
      </p:par>
    </p:tnLst>
  </p:timing>
</p:sld>
</file>

<file path=ppt/theme/theme1.xml><?xml version="1.0" encoding="utf-8"?>
<a:theme xmlns:a="http://schemas.openxmlformats.org/drawingml/2006/main" name="Halloween_0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Halloween_02</Template>
  <TotalTime>486</TotalTime>
  <Words>563</Words>
  <Application>Microsoft Office PowerPoint</Application>
  <PresentationFormat>On-screen Show (4:3)</PresentationFormat>
  <Paragraphs>39</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Halloween_02</vt:lpstr>
      <vt:lpstr>Don’t Mess Up When You Dress Up</vt:lpstr>
      <vt:lpstr>PowerPoint Presentation</vt:lpstr>
      <vt:lpstr>PowerPoint Presentation</vt:lpstr>
      <vt:lpstr>PowerPoint Presentation</vt:lpstr>
      <vt:lpstr>PowerPoint Presentation</vt:lpstr>
      <vt:lpstr>Redneck</vt:lpstr>
      <vt:lpstr>PowerPoint Presentation</vt:lpstr>
      <vt:lpstr>Geisha</vt:lpstr>
      <vt:lpstr>Ghetto/Black Person</vt:lpstr>
      <vt:lpstr>Muslims</vt:lpstr>
      <vt:lpstr>PowerPoint Presentation</vt:lpstr>
      <vt:lpstr>Native American</vt:lpstr>
      <vt:lpstr>Ghetto/Black Person</vt:lpstr>
      <vt:lpstr>Ghetto/Black Person</vt:lpstr>
      <vt:lpstr>PowerPoint Presentation</vt:lpstr>
      <vt:lpstr>Asians</vt:lpstr>
      <vt:lpstr>Thoughts…?</vt:lpstr>
      <vt:lpstr>PowerPoint Presentation</vt:lpstr>
      <vt:lpstr>PowerPoint Presentation</vt:lpstr>
      <vt:lpstr>Thank you! The Multicultural Center</vt:lpstr>
    </vt:vector>
  </TitlesOfParts>
  <Company>Saint Anselm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Don’t Mess Up When You Dress Up</dc:title>
  <dc:subject>Halloween</dc:subject>
  <dc:creator>Windows User</dc:creator>
  <cp:keywords>Halloween PowerPoint templates, free Halloween PowerPoint templates, free, PPT templates, PowerPoint tempaltes, tempaltes, slideshow templates</cp:keywords>
  <dc:description>Made by Moyea Software. To find more free PowerPoint templates, please visit http://www.dvd-ppt-slideshow.com/powerpoint-knowledge/powerpoint-templates.html</dc:description>
  <cp:lastModifiedBy>Windows User</cp:lastModifiedBy>
  <cp:revision>23</cp:revision>
  <dcterms:created xsi:type="dcterms:W3CDTF">2012-10-23T16:46:39Z</dcterms:created>
  <dcterms:modified xsi:type="dcterms:W3CDTF">2012-10-24T00:53:55Z</dcterms:modified>
  <cp:category>Festival</cp:category>
</cp:coreProperties>
</file>

<file path=docProps/custom.xml><?xml version="1.0" encoding="utf-8"?>
<Properties xmlns="http://schemas.openxmlformats.org/officeDocument/2006/custom-properties" xmlns:vt="http://schemas.openxmlformats.org/officeDocument/2006/docPropsVTypes">
  <property fmtid="{64440492-4C8B-11D1-8B70-080036B11A03}" pid="4">
    <vt:lpwstr>http://www.dvd-ppt-slideshow.com/powerpoint-knowledge/powerpoint-templates.html</vt:lpwstr>
  </property>
</Properties>
</file>